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</p:sldIdLst>
  <p:sldSz cy="6858000" cx="12192000"/>
  <p:notesSz cx="6858000" cy="9144000"/>
  <p:embeddedFontLst>
    <p:embeddedFont>
      <p:font typeface="Jacques Francois Shadow"/>
      <p:regular r:id="rId26"/>
    </p:embeddedFont>
    <p:embeddedFont>
      <p:font typeface="Lustria"/>
      <p:regular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28" roundtripDataSignature="AMtx7mgdF290PJI8Pe+yIERXXZp6z51dF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721B4CB-4379-4D43-B415-F78399C87461}">
  <a:tblStyle styleId="{4721B4CB-4379-4D43-B415-F78399C8746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JacquesFrancoisShadow-regular.fntdata"/><Relationship Id="rId25" Type="http://schemas.openxmlformats.org/officeDocument/2006/relationships/slide" Target="slides/slide19.xml"/><Relationship Id="rId28" Type="http://customschemas.google.com/relationships/presentationmetadata" Target="metadata"/><Relationship Id="rId27" Type="http://schemas.openxmlformats.org/officeDocument/2006/relationships/font" Target="fonts/Lustria-regular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4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4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5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4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4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5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f535d94eda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gf535d94eda_1_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f535d94eda_1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gf535d94eda_1_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5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f535d94eda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gf535d94eda_1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4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4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showMasterSp="0" type="title">
  <p:cSld name="TITLE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23;p54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24" name="Google Shape;24;p54"/>
            <p:cNvSpPr/>
            <p:nvPr/>
          </p:nvSpPr>
          <p:spPr>
            <a:xfrm>
              <a:off x="0" y="-7862"/>
              <a:ext cx="863600" cy="5698067"/>
            </a:xfrm>
            <a:custGeom>
              <a:rect b="b" l="l" r="r" t="t"/>
              <a:pathLst>
                <a:path extrusionOk="0" h="5698067" w="863600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69803"/>
              </a:schemeClr>
            </a:solidFill>
            <a:ln>
              <a:noFill/>
            </a:ln>
          </p:spPr>
        </p:sp>
        <p:cxnSp>
          <p:nvCxnSpPr>
            <p:cNvPr id="25" name="Google Shape;25;p54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chemeClr val="accent1">
                  <a:alpha val="69803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6" name="Google Shape;26;p54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cap="flat" cmpd="sng" w="9525">
              <a:solidFill>
                <a:schemeClr val="accent1">
                  <a:alpha val="69803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7" name="Google Shape;27;p54"/>
            <p:cNvSpPr/>
            <p:nvPr/>
          </p:nvSpPr>
          <p:spPr>
            <a:xfrm>
              <a:off x="9181476" y="-8467"/>
              <a:ext cx="3007349" cy="6866467"/>
            </a:xfrm>
            <a:custGeom>
              <a:rect b="b" l="l" r="r" t="t"/>
              <a:pathLst>
                <a:path extrusionOk="0" h="6866467" w="3007349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5686"/>
              </a:schemeClr>
            </a:solidFill>
            <a:ln>
              <a:noFill/>
            </a:ln>
          </p:spPr>
        </p:sp>
        <p:sp>
          <p:nvSpPr>
            <p:cNvPr id="28" name="Google Shape;28;p54"/>
            <p:cNvSpPr/>
            <p:nvPr/>
          </p:nvSpPr>
          <p:spPr>
            <a:xfrm>
              <a:off x="9603442" y="-8467"/>
              <a:ext cx="2588558" cy="6866467"/>
            </a:xfrm>
            <a:custGeom>
              <a:rect b="b" l="l" r="r" t="t"/>
              <a:pathLst>
                <a:path extrusionOk="0" h="6866467" w="2573311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29" name="Google Shape;29;p5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fmla="val 100000" name="adj"/>
              </a:avLst>
            </a:prstGeom>
            <a:solidFill>
              <a:srgbClr val="266F8B">
                <a:alpha val="6588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54"/>
            <p:cNvSpPr/>
            <p:nvPr/>
          </p:nvSpPr>
          <p:spPr>
            <a:xfrm>
              <a:off x="9334500" y="-8467"/>
              <a:ext cx="2854326" cy="6866467"/>
            </a:xfrm>
            <a:custGeom>
              <a:rect b="b" l="l" r="r" t="t"/>
              <a:pathLst>
                <a:path extrusionOk="0"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6F8B">
                <a:alpha val="49803"/>
              </a:srgbClr>
            </a:solidFill>
            <a:ln>
              <a:noFill/>
            </a:ln>
          </p:spPr>
        </p:sp>
        <p:sp>
          <p:nvSpPr>
            <p:cNvPr id="31" name="Google Shape;31;p54"/>
            <p:cNvSpPr/>
            <p:nvPr/>
          </p:nvSpPr>
          <p:spPr>
            <a:xfrm>
              <a:off x="10898730" y="-8467"/>
              <a:ext cx="1290094" cy="6866467"/>
            </a:xfrm>
            <a:custGeom>
              <a:rect b="b" l="l" r="r" t="t"/>
              <a:pathLst>
                <a:path extrusionOk="0"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69803"/>
              </a:schemeClr>
            </a:solidFill>
            <a:ln>
              <a:noFill/>
            </a:ln>
          </p:spPr>
        </p:sp>
        <p:sp>
          <p:nvSpPr>
            <p:cNvPr id="32" name="Google Shape;32;p54"/>
            <p:cNvSpPr/>
            <p:nvPr/>
          </p:nvSpPr>
          <p:spPr>
            <a:xfrm>
              <a:off x="10938999" y="-8467"/>
              <a:ext cx="1249825" cy="6866467"/>
            </a:xfrm>
            <a:custGeom>
              <a:rect b="b" l="l" r="r" t="t"/>
              <a:pathLst>
                <a:path extrusionOk="0"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98F98">
                <a:alpha val="80000"/>
              </a:srgbClr>
            </a:solidFill>
            <a:ln>
              <a:noFill/>
            </a:ln>
          </p:spPr>
        </p:sp>
        <p:sp>
          <p:nvSpPr>
            <p:cNvPr id="33" name="Google Shape;33;p54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fmla="val 100000" name="adj"/>
              </a:avLst>
            </a:prstGeom>
            <a:solidFill>
              <a:srgbClr val="266F8B">
                <a:alpha val="6588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" name="Google Shape;34;p54"/>
          <p:cNvSpPr txBox="1"/>
          <p:nvPr>
            <p:ph type="ctrTitle"/>
          </p:nvPr>
        </p:nvSpPr>
        <p:spPr>
          <a:xfrm>
            <a:off x="1507067" y="2404534"/>
            <a:ext cx="7766936" cy="16463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  <a:defRPr sz="5400"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4"/>
          <p:cNvSpPr txBox="1"/>
          <p:nvPr>
            <p:ph idx="1" type="subTitle"/>
          </p:nvPr>
        </p:nvSpPr>
        <p:spPr>
          <a:xfrm>
            <a:off x="1507067" y="4050833"/>
            <a:ext cx="7766936" cy="10968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r"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rgbClr val="7F7F7F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6" name="Google Shape;36;p54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54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4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подпись">
  <p:cSld name="Заголовок и подпись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63"/>
          <p:cNvSpPr txBox="1"/>
          <p:nvPr>
            <p:ph type="title"/>
          </p:nvPr>
        </p:nvSpPr>
        <p:spPr>
          <a:xfrm>
            <a:off x="677335" y="609600"/>
            <a:ext cx="8596668" cy="340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63"/>
          <p:cNvSpPr txBox="1"/>
          <p:nvPr>
            <p:ph idx="1" type="body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3" name="Google Shape;93;p63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63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63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Цитата с подписью">
  <p:cSld name="Цитата с подписью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64"/>
          <p:cNvSpPr txBox="1"/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64"/>
          <p:cNvSpPr txBox="1"/>
          <p:nvPr>
            <p:ph idx="1" type="body"/>
          </p:nvPr>
        </p:nvSpPr>
        <p:spPr>
          <a:xfrm>
            <a:off x="1366139" y="3632200"/>
            <a:ext cx="7224524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 sz="1600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99" name="Google Shape;99;p64"/>
          <p:cNvSpPr txBox="1"/>
          <p:nvPr>
            <p:ph idx="2" type="body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0" name="Google Shape;100;p64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64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64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3" name="Google Shape;103;p64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rgbClr val="7EC0DB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04" name="Google Shape;104;p6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rgbClr val="7EC0DB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Карточка имени">
  <p:cSld name="Карточка имени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65"/>
          <p:cNvSpPr txBox="1"/>
          <p:nvPr>
            <p:ph type="title"/>
          </p:nvPr>
        </p:nvSpPr>
        <p:spPr>
          <a:xfrm>
            <a:off x="677335" y="1931988"/>
            <a:ext cx="8596668" cy="25954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65"/>
          <p:cNvSpPr txBox="1"/>
          <p:nvPr>
            <p:ph idx="1" type="body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8" name="Google Shape;108;p65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65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65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Цитата карточки имени">
  <p:cSld name="Цитата карточки имени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66"/>
          <p:cNvSpPr txBox="1"/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66"/>
          <p:cNvSpPr txBox="1"/>
          <p:nvPr>
            <p:ph idx="1" type="body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rgbClr val="3F3F3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14" name="Google Shape;114;p66"/>
          <p:cNvSpPr txBox="1"/>
          <p:nvPr>
            <p:ph idx="2" type="body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5" name="Google Shape;115;p66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66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66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8" name="Google Shape;118;p66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rgbClr val="7EC0DB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19" name="Google Shape;119;p66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rgbClr val="7EC0DB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Истина или ложь">
  <p:cSld name="Истина или ложь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7"/>
          <p:cNvSpPr txBox="1"/>
          <p:nvPr>
            <p:ph type="title"/>
          </p:nvPr>
        </p:nvSpPr>
        <p:spPr>
          <a:xfrm>
            <a:off x="685799" y="609600"/>
            <a:ext cx="8588203" cy="30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67"/>
          <p:cNvSpPr txBox="1"/>
          <p:nvPr>
            <p:ph idx="1" type="body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23" name="Google Shape;123;p67"/>
          <p:cNvSpPr txBox="1"/>
          <p:nvPr>
            <p:ph idx="2" type="body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4" name="Google Shape;124;p67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67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67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8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68"/>
          <p:cNvSpPr txBox="1"/>
          <p:nvPr>
            <p:ph idx="1" type="body"/>
          </p:nvPr>
        </p:nvSpPr>
        <p:spPr>
          <a:xfrm rot="5400000">
            <a:off x="3035282" y="-197358"/>
            <a:ext cx="3880773" cy="85966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30" name="Google Shape;130;p68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68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68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9"/>
          <p:cNvSpPr txBox="1"/>
          <p:nvPr>
            <p:ph type="title"/>
          </p:nvPr>
        </p:nvSpPr>
        <p:spPr>
          <a:xfrm rot="5400000">
            <a:off x="5994319" y="2582953"/>
            <a:ext cx="5251451" cy="13047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69"/>
          <p:cNvSpPr txBox="1"/>
          <p:nvPr>
            <p:ph idx="1" type="body"/>
          </p:nvPr>
        </p:nvSpPr>
        <p:spPr>
          <a:xfrm rot="5400000">
            <a:off x="1581685" y="-294750"/>
            <a:ext cx="5251450" cy="7060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36" name="Google Shape;136;p69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69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69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5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55"/>
          <p:cNvSpPr txBox="1"/>
          <p:nvPr>
            <p:ph idx="1" type="body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42" name="Google Shape;42;p55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55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55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6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56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56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7"/>
          <p:cNvSpPr txBox="1"/>
          <p:nvPr>
            <p:ph type="title"/>
          </p:nvPr>
        </p:nvSpPr>
        <p:spPr>
          <a:xfrm>
            <a:off x="677335" y="2700867"/>
            <a:ext cx="8596668" cy="182658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  <a:defRPr b="0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57"/>
          <p:cNvSpPr txBox="1"/>
          <p:nvPr>
            <p:ph idx="1" type="body"/>
          </p:nvPr>
        </p:nvSpPr>
        <p:spPr>
          <a:xfrm>
            <a:off x="677335" y="4527448"/>
            <a:ext cx="8596668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2" name="Google Shape;52;p57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57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57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58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58"/>
          <p:cNvSpPr txBox="1"/>
          <p:nvPr>
            <p:ph idx="1" type="body"/>
          </p:nvPr>
        </p:nvSpPr>
        <p:spPr>
          <a:xfrm>
            <a:off x="677334" y="2160589"/>
            <a:ext cx="4184035" cy="3880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58" name="Google Shape;58;p58"/>
          <p:cNvSpPr txBox="1"/>
          <p:nvPr>
            <p:ph idx="2" type="body"/>
          </p:nvPr>
        </p:nvSpPr>
        <p:spPr>
          <a:xfrm>
            <a:off x="5089970" y="2160589"/>
            <a:ext cx="4184034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59" name="Google Shape;59;p58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58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58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59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59"/>
          <p:cNvSpPr txBox="1"/>
          <p:nvPr>
            <p:ph idx="1" type="body"/>
          </p:nvPr>
        </p:nvSpPr>
        <p:spPr>
          <a:xfrm>
            <a:off x="675745" y="2160983"/>
            <a:ext cx="4185623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65" name="Google Shape;65;p59"/>
          <p:cNvSpPr txBox="1"/>
          <p:nvPr>
            <p:ph idx="2" type="body"/>
          </p:nvPr>
        </p:nvSpPr>
        <p:spPr>
          <a:xfrm>
            <a:off x="675745" y="2737245"/>
            <a:ext cx="4185623" cy="33041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66" name="Google Shape;66;p59"/>
          <p:cNvSpPr txBox="1"/>
          <p:nvPr>
            <p:ph idx="3" type="body"/>
          </p:nvPr>
        </p:nvSpPr>
        <p:spPr>
          <a:xfrm>
            <a:off x="5088383" y="2160983"/>
            <a:ext cx="4185618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67" name="Google Shape;67;p59"/>
          <p:cNvSpPr txBox="1"/>
          <p:nvPr>
            <p:ph idx="4" type="body"/>
          </p:nvPr>
        </p:nvSpPr>
        <p:spPr>
          <a:xfrm>
            <a:off x="5088384" y="2737245"/>
            <a:ext cx="4185617" cy="33041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68" name="Google Shape;68;p59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59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59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60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60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60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60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1"/>
          <p:cNvSpPr txBox="1"/>
          <p:nvPr>
            <p:ph type="title"/>
          </p:nvPr>
        </p:nvSpPr>
        <p:spPr>
          <a:xfrm>
            <a:off x="677334" y="1498604"/>
            <a:ext cx="3854528" cy="127846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rebuchet MS"/>
              <a:buNone/>
              <a:defRPr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61"/>
          <p:cNvSpPr txBox="1"/>
          <p:nvPr>
            <p:ph idx="1" type="body"/>
          </p:nvPr>
        </p:nvSpPr>
        <p:spPr>
          <a:xfrm>
            <a:off x="4760461" y="514924"/>
            <a:ext cx="4513541" cy="5526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79" name="Google Shape;79;p61"/>
          <p:cNvSpPr txBox="1"/>
          <p:nvPr>
            <p:ph idx="2" type="body"/>
          </p:nvPr>
        </p:nvSpPr>
        <p:spPr>
          <a:xfrm>
            <a:off x="677334" y="2777069"/>
            <a:ext cx="3854528" cy="25844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9pPr>
          </a:lstStyle>
          <a:p/>
        </p:txBody>
      </p:sp>
      <p:sp>
        <p:nvSpPr>
          <p:cNvPr id="80" name="Google Shape;80;p61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61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61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2"/>
          <p:cNvSpPr txBox="1"/>
          <p:nvPr>
            <p:ph type="title"/>
          </p:nvPr>
        </p:nvSpPr>
        <p:spPr>
          <a:xfrm>
            <a:off x="677334" y="4800600"/>
            <a:ext cx="8596667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rebuchet MS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62"/>
          <p:cNvSpPr/>
          <p:nvPr>
            <p:ph idx="2" type="pic"/>
          </p:nvPr>
        </p:nvSpPr>
        <p:spPr>
          <a:xfrm>
            <a:off x="677334" y="609600"/>
            <a:ext cx="8596668" cy="3845718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p62"/>
          <p:cNvSpPr txBox="1"/>
          <p:nvPr>
            <p:ph idx="1" type="body"/>
          </p:nvPr>
        </p:nvSpPr>
        <p:spPr>
          <a:xfrm>
            <a:off x="677334" y="5367338"/>
            <a:ext cx="8596667" cy="6740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87" name="Google Shape;87;p62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62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9" name="Google Shape;89;p62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5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" name="Google Shape;7;p53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chemeClr val="accent1">
                  <a:alpha val="69803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" name="Google Shape;8;p53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cap="flat" cmpd="sng" w="9525">
              <a:solidFill>
                <a:schemeClr val="accent1">
                  <a:alpha val="69803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9" name="Google Shape;9;p53"/>
            <p:cNvSpPr/>
            <p:nvPr/>
          </p:nvSpPr>
          <p:spPr>
            <a:xfrm>
              <a:off x="9181476" y="-8467"/>
              <a:ext cx="3007349" cy="6866467"/>
            </a:xfrm>
            <a:custGeom>
              <a:rect b="b" l="l" r="r" t="t"/>
              <a:pathLst>
                <a:path extrusionOk="0" h="6866467" w="3007349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5686"/>
              </a:schemeClr>
            </a:solidFill>
            <a:ln>
              <a:noFill/>
            </a:ln>
          </p:spPr>
        </p:sp>
        <p:sp>
          <p:nvSpPr>
            <p:cNvPr id="10" name="Google Shape;10;p53"/>
            <p:cNvSpPr/>
            <p:nvPr/>
          </p:nvSpPr>
          <p:spPr>
            <a:xfrm>
              <a:off x="9603442" y="-8467"/>
              <a:ext cx="2588558" cy="6866467"/>
            </a:xfrm>
            <a:custGeom>
              <a:rect b="b" l="l" r="r" t="t"/>
              <a:pathLst>
                <a:path extrusionOk="0" h="6866467" w="2573311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1" name="Google Shape;11;p5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fmla="val 100000" name="adj"/>
              </a:avLst>
            </a:prstGeom>
            <a:solidFill>
              <a:srgbClr val="266F8B">
                <a:alpha val="6588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53"/>
            <p:cNvSpPr/>
            <p:nvPr/>
          </p:nvSpPr>
          <p:spPr>
            <a:xfrm>
              <a:off x="9334500" y="-8467"/>
              <a:ext cx="2854326" cy="6866467"/>
            </a:xfrm>
            <a:custGeom>
              <a:rect b="b" l="l" r="r" t="t"/>
              <a:pathLst>
                <a:path extrusionOk="0"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6F8B">
                <a:alpha val="49803"/>
              </a:srgbClr>
            </a:solidFill>
            <a:ln>
              <a:noFill/>
            </a:ln>
          </p:spPr>
        </p:sp>
        <p:sp>
          <p:nvSpPr>
            <p:cNvPr id="13" name="Google Shape;13;p53"/>
            <p:cNvSpPr/>
            <p:nvPr/>
          </p:nvSpPr>
          <p:spPr>
            <a:xfrm>
              <a:off x="10898730" y="-8467"/>
              <a:ext cx="1290094" cy="6866467"/>
            </a:xfrm>
            <a:custGeom>
              <a:rect b="b" l="l" r="r" t="t"/>
              <a:pathLst>
                <a:path extrusionOk="0"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69803"/>
              </a:schemeClr>
            </a:solidFill>
            <a:ln>
              <a:noFill/>
            </a:ln>
          </p:spPr>
        </p:sp>
        <p:sp>
          <p:nvSpPr>
            <p:cNvPr id="14" name="Google Shape;14;p53"/>
            <p:cNvSpPr/>
            <p:nvPr/>
          </p:nvSpPr>
          <p:spPr>
            <a:xfrm>
              <a:off x="10938999" y="-8467"/>
              <a:ext cx="1249825" cy="6866467"/>
            </a:xfrm>
            <a:custGeom>
              <a:rect b="b" l="l" r="r" t="t"/>
              <a:pathLst>
                <a:path extrusionOk="0"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98F98">
                <a:alpha val="80000"/>
              </a:srgbClr>
            </a:solidFill>
            <a:ln>
              <a:noFill/>
            </a:ln>
          </p:spPr>
        </p:sp>
        <p:sp>
          <p:nvSpPr>
            <p:cNvPr id="15" name="Google Shape;15;p53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fmla="val 100000" name="adj"/>
              </a:avLst>
            </a:prstGeom>
            <a:solidFill>
              <a:srgbClr val="266F8B">
                <a:alpha val="6588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53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fmla="val 0" name="adj"/>
              </a:avLst>
            </a:prstGeom>
            <a:solidFill>
              <a:schemeClr val="accent1">
                <a:alpha val="6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" name="Google Shape;17;p53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b="0" i="0" sz="36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8" name="Google Shape;18;p53"/>
          <p:cNvSpPr txBox="1"/>
          <p:nvPr>
            <p:ph idx="1" type="body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b="0" i="0" sz="18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0988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299719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28956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28956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28956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28956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289559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289559" lvl="8" marL="4114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9" name="Google Shape;19;p53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0" name="Google Shape;20;p53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1" name="Google Shape;21;p53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2.jpg"/><Relationship Id="rId5" Type="http://schemas.openxmlformats.org/officeDocument/2006/relationships/image" Target="../media/image14.jpg"/><Relationship Id="rId6" Type="http://schemas.openxmlformats.org/officeDocument/2006/relationships/image" Target="../media/image1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jpg"/><Relationship Id="rId4" Type="http://schemas.openxmlformats.org/officeDocument/2006/relationships/image" Target="../media/image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Relationship Id="rId4" Type="http://schemas.openxmlformats.org/officeDocument/2006/relationships/image" Target="../media/image23.png"/><Relationship Id="rId5" Type="http://schemas.openxmlformats.org/officeDocument/2006/relationships/image" Target="../media/image19.png"/><Relationship Id="rId6" Type="http://schemas.openxmlformats.org/officeDocument/2006/relationships/image" Target="../media/image25.png"/><Relationship Id="rId7" Type="http://schemas.openxmlformats.org/officeDocument/2006/relationships/image" Target="../media/image1.jpg"/><Relationship Id="rId8" Type="http://schemas.openxmlformats.org/officeDocument/2006/relationships/image" Target="../media/image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Relationship Id="rId4" Type="http://schemas.openxmlformats.org/officeDocument/2006/relationships/image" Target="../media/image4.jpg"/><Relationship Id="rId5" Type="http://schemas.openxmlformats.org/officeDocument/2006/relationships/image" Target="../media/image1.jpg"/><Relationship Id="rId6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www.youtube.com/watch?v=0a_IeIz5T1U" TargetMode="External"/><Relationship Id="rId4" Type="http://schemas.openxmlformats.org/officeDocument/2006/relationships/hyperlink" Target="https://www.facebook.com/hashtag/interadis?__eep__=6&amp;__cft__%5b0%5d=AZUa0PJXlaaazoPdorRMURdD7dfts3ayMrXMI6C3FBxObqipKiVXprkFOVwBUhzKDoKe8OUv8yuqK10u8_vD__DiDqQJ4g5-FUULltrLwbH0hKFQDdpSJoNT6Qqau7E8wN822f3OQ-eCCoMZthOQtxn0RHiMdDhF-X4fFHtd7cRcMw&amp;__tn__=*NK-R" TargetMode="External"/><Relationship Id="rId9" Type="http://schemas.openxmlformats.org/officeDocument/2006/relationships/image" Target="../media/image32.jpg"/><Relationship Id="rId5" Type="http://schemas.openxmlformats.org/officeDocument/2006/relationships/image" Target="../media/image28.png"/><Relationship Id="rId6" Type="http://schemas.openxmlformats.org/officeDocument/2006/relationships/image" Target="../media/image1.jpg"/><Relationship Id="rId7" Type="http://schemas.openxmlformats.org/officeDocument/2006/relationships/image" Target="../media/image4.jpg"/><Relationship Id="rId8" Type="http://schemas.openxmlformats.org/officeDocument/2006/relationships/image" Target="../media/image3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jpg"/><Relationship Id="rId4" Type="http://schemas.openxmlformats.org/officeDocument/2006/relationships/image" Target="../media/image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jpg"/><Relationship Id="rId4" Type="http://schemas.openxmlformats.org/officeDocument/2006/relationships/image" Target="../media/image1.jpg"/></Relationships>
</file>

<file path=ppt/slides/_rels/slide16.xml.rels><?xml version="1.0" encoding="UTF-8" standalone="yes"?><Relationships xmlns="http://schemas.openxmlformats.org/package/2006/relationships"><Relationship Id="rId11" Type="http://schemas.openxmlformats.org/officeDocument/2006/relationships/hyperlink" Target="https://int.krok.edu.ua/en/current-news/item/272-online-study-visit-on-intercultural-communication-from-netherlands-business-academy" TargetMode="External"/><Relationship Id="rId10" Type="http://schemas.openxmlformats.org/officeDocument/2006/relationships/hyperlink" Target="https://www.krok.edu.ua/ua/novini-ta-podiji/item/4220-ums-vyvchaie-dosvid-nimechchyny-z-adaptatsii-inozemnykh-studentiv" TargetMode="External"/><Relationship Id="rId13" Type="http://schemas.openxmlformats.org/officeDocument/2006/relationships/hyperlink" Target="https://int.krok.edu.ua/en/current-news/item/276-international-office-acquires-italian-experience-in-international-students-integration" TargetMode="External"/><Relationship Id="rId12" Type="http://schemas.openxmlformats.org/officeDocument/2006/relationships/hyperlink" Target="https://www.krok.edu.ua/ua/novini-ta-podiji/item/4223-onlain-navchalnyi-vizyt-z-pytan-mizhkulturnoho-spilkuvannia-vid-niderlandskoi-biznes-akademii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jpg"/><Relationship Id="rId4" Type="http://schemas.openxmlformats.org/officeDocument/2006/relationships/image" Target="../media/image1.jpg"/><Relationship Id="rId9" Type="http://schemas.openxmlformats.org/officeDocument/2006/relationships/hyperlink" Target="https://int.krok.edu.ua/en/current-news/item/271-international-office-acquires-experience-of-germany-in-the-adaptation-of-foreign-students" TargetMode="External"/><Relationship Id="rId15" Type="http://schemas.openxmlformats.org/officeDocument/2006/relationships/hyperlink" Target="https://int.krok.edu.ua/en/current-news/item/258-kick-off-meeting-of-the-eu-project-erasmus-cbhe-interadis" TargetMode="External"/><Relationship Id="rId14" Type="http://schemas.openxmlformats.org/officeDocument/2006/relationships/hyperlink" Target="https://www.krok.edu.ua/ua/novini-ta-podiji/item/4240-ums-vyvchaie-dosvid-italii-v-roboti-z-inozemnymy-studentamy" TargetMode="External"/><Relationship Id="rId16" Type="http://schemas.openxmlformats.org/officeDocument/2006/relationships/hyperlink" Target="https://www.krok.edu.ua/ua/novini-ta-podiji/item/4138-ustanovcha-zustrich-proiektu-yes-erasmus-interadis" TargetMode="External"/><Relationship Id="rId5" Type="http://schemas.openxmlformats.org/officeDocument/2006/relationships/hyperlink" Target="https://int.krok.edu.ua/en/current-news/item/267-online-part-of-study-visit-within-eu-erasmus-project-interadis" TargetMode="External"/><Relationship Id="rId6" Type="http://schemas.openxmlformats.org/officeDocument/2006/relationships/hyperlink" Target="https://www.krok.edu.ua/ua/novini-ta-podiji/item/4210-onlain-treninh-u-ramkakh-proiektu-erazmus" TargetMode="External"/><Relationship Id="rId7" Type="http://schemas.openxmlformats.org/officeDocument/2006/relationships/hyperlink" Target="https://int.krok.edu.ua/en/current-news/item/268-workshop-on-international-students-admission-and-integration-practices-within-eu-erasmus-project-interadis" TargetMode="External"/><Relationship Id="rId8" Type="http://schemas.openxmlformats.org/officeDocument/2006/relationships/hyperlink" Target="https://www.krok.edu.ua/ua/novini-ta-podiji/item/4215-krashchi-praktyky-po-pryiomu-ta-intehratsii-inozemnykh-studentiv" TargetMode="External"/></Relationships>
</file>

<file path=ppt/slides/_rels/slide17.xml.rels><?xml version="1.0" encoding="UTF-8" standalone="yes"?><Relationships xmlns="http://schemas.openxmlformats.org/package/2006/relationships"><Relationship Id="rId11" Type="http://schemas.openxmlformats.org/officeDocument/2006/relationships/hyperlink" Target="https://int.krok.edu.ua/en/current-news/item/237-krok-university-in-all-ukrainian-scientific-methodical-conference" TargetMode="External"/><Relationship Id="rId10" Type="http://schemas.openxmlformats.org/officeDocument/2006/relationships/hyperlink" Target="https://int.krok.edu.ua/en/current-news/item/257-grantholders-meeting-of-the-european-union-erasmus-program" TargetMode="External"/><Relationship Id="rId13" Type="http://schemas.openxmlformats.org/officeDocument/2006/relationships/hyperlink" Target="https://int.krok.edu.ua/en/current-news/item/232-krok-university-joined-erasmusdays-world-marathon" TargetMode="External"/><Relationship Id="rId12" Type="http://schemas.openxmlformats.org/officeDocument/2006/relationships/hyperlink" Target="https://www.krok.edu.ua/ua/novini-ta-podiji/item/4037-universytet-krok-vziav-uchast-u-vseukrainskii-naukovo-metodychnii-konferentsii-kafedry-ekolohii-kharkivskoho-natsionalnoho-avtomobilno-dorozhnoho-universytetu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jpg"/><Relationship Id="rId4" Type="http://schemas.openxmlformats.org/officeDocument/2006/relationships/image" Target="../media/image1.jpg"/><Relationship Id="rId9" Type="http://schemas.openxmlformats.org/officeDocument/2006/relationships/hyperlink" Target="https://www.krok.edu.ua/ua/novini-ta-podiji/item/4141-erasmus-student-network-kyiv" TargetMode="External"/><Relationship Id="rId15" Type="http://schemas.openxmlformats.org/officeDocument/2006/relationships/hyperlink" Target="https://int.krok.edu.ua/en/current-news/item/234-krok-university-among-leaders-of-ukrainian-heis-in-the-number-of-capacity-building-projects-won" TargetMode="External"/><Relationship Id="rId14" Type="http://schemas.openxmlformats.org/officeDocument/2006/relationships/hyperlink" Target="https://www.krok.edu.ua/ua/novini-ta-podiji/item/4034-universytet-krok-pryiednavsia-do-vsesvitnoho-marafonu-zi-sviatkuvannia-dniv-prohramy-erazmus" TargetMode="External"/><Relationship Id="rId17" Type="http://schemas.openxmlformats.org/officeDocument/2006/relationships/hyperlink" Target="https://int.krok.edu.ua/en/current-news/item/222-erasmus-grant-winning-of-project-interadis-international-students-adaptation-and-integration" TargetMode="External"/><Relationship Id="rId16" Type="http://schemas.openxmlformats.org/officeDocument/2006/relationships/hyperlink" Target="https://www.krok.edu.ua/ua/novini-ta-podiji/item/4018-universytet-krok-sered-lideriv-zvo-ukrainy-za-kilkistiu-vyhranykh-proiektiv-capacity-building" TargetMode="External"/><Relationship Id="rId5" Type="http://schemas.openxmlformats.org/officeDocument/2006/relationships/hyperlink" Target="https://int.krok.edu.ua/en/current-news/item/293-visit-to-ukrainian-partner-within-erasmus-project-interadis" TargetMode="External"/><Relationship Id="rId19" Type="http://schemas.openxmlformats.org/officeDocument/2006/relationships/hyperlink" Target="https://www.krok.edu.ua/ua/novini-ta-podiji/item/4376-buddy-mentors-are-wanted" TargetMode="External"/><Relationship Id="rId6" Type="http://schemas.openxmlformats.org/officeDocument/2006/relationships/hyperlink" Target="https://int.krok.edu.ua/en/current-news/item/273-presentation-of-interadis-project-at-third-ukrainian-international-education-forum" TargetMode="External"/><Relationship Id="rId18" Type="http://schemas.openxmlformats.org/officeDocument/2006/relationships/hyperlink" Target="https://www.krok.edu.ua/ua/novini-ta-podiji/item/3962-vitaiemo-z-peremohoiu-v-konkursi-yevropeiskoho-soiuzu-erazmus-z-rozvytku-potentsialu-vyshchoi-osvity" TargetMode="External"/><Relationship Id="rId7" Type="http://schemas.openxmlformats.org/officeDocument/2006/relationships/hyperlink" Target="https://www.krok.edu.ua/ua/novini-ta-podiji/item/4229-prezentatsiia-proiektu-interadis-adaptatsiia-ta-intehratsiia-inozemnykh-studentiv" TargetMode="External"/><Relationship Id="rId8" Type="http://schemas.openxmlformats.org/officeDocument/2006/relationships/hyperlink" Target="https://int.krok.edu.ua/en/current-news/item/261-online-training-by-erasmus-student-network-kyiv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jpg"/><Relationship Id="rId4" Type="http://schemas.openxmlformats.org/officeDocument/2006/relationships/image" Target="../media/image4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jpg"/><Relationship Id="rId4" Type="http://schemas.openxmlformats.org/officeDocument/2006/relationships/image" Target="../media/image12.jpg"/><Relationship Id="rId5" Type="http://schemas.openxmlformats.org/officeDocument/2006/relationships/image" Target="../media/image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Relationship Id="rId4" Type="http://schemas.openxmlformats.org/officeDocument/2006/relationships/image" Target="../media/image4.jpg"/><Relationship Id="rId5" Type="http://schemas.openxmlformats.org/officeDocument/2006/relationships/image" Target="../media/image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Relationship Id="rId4" Type="http://schemas.openxmlformats.org/officeDocument/2006/relationships/image" Target="../media/image4.jpg"/><Relationship Id="rId5" Type="http://schemas.openxmlformats.org/officeDocument/2006/relationships/image" Target="../media/image13.png"/><Relationship Id="rId6" Type="http://schemas.openxmlformats.org/officeDocument/2006/relationships/image" Target="../media/image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Relationship Id="rId4" Type="http://schemas.openxmlformats.org/officeDocument/2006/relationships/image" Target="../media/image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1.jpg"/><Relationship Id="rId5" Type="http://schemas.openxmlformats.org/officeDocument/2006/relationships/image" Target="../media/image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11.png"/><Relationship Id="rId5" Type="http://schemas.openxmlformats.org/officeDocument/2006/relationships/image" Target="../media/image7.png"/><Relationship Id="rId6" Type="http://schemas.openxmlformats.org/officeDocument/2006/relationships/image" Target="../media/image10.png"/><Relationship Id="rId7" Type="http://schemas.openxmlformats.org/officeDocument/2006/relationships/image" Target="../media/image4.jpg"/><Relationship Id="rId8" Type="http://schemas.openxmlformats.org/officeDocument/2006/relationships/image" Target="../media/image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www.krok.edu.ua/ua/novini-ta-podiji/item/4376-buddy-mentors-are-wanted" TargetMode="External"/><Relationship Id="rId4" Type="http://schemas.openxmlformats.org/officeDocument/2006/relationships/image" Target="../media/image15.jpg"/><Relationship Id="rId9" Type="http://schemas.openxmlformats.org/officeDocument/2006/relationships/image" Target="../media/image16.jpg"/><Relationship Id="rId5" Type="http://schemas.openxmlformats.org/officeDocument/2006/relationships/image" Target="../media/image26.png"/><Relationship Id="rId6" Type="http://schemas.openxmlformats.org/officeDocument/2006/relationships/image" Target="../media/image17.png"/><Relationship Id="rId7" Type="http://schemas.openxmlformats.org/officeDocument/2006/relationships/image" Target="../media/image1.jpg"/><Relationship Id="rId8" Type="http://schemas.openxmlformats.org/officeDocument/2006/relationships/image" Target="../media/image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jpg"/><Relationship Id="rId4" Type="http://schemas.openxmlformats.org/officeDocument/2006/relationships/image" Target="../media/image4.jpg"/><Relationship Id="rId5" Type="http://schemas.openxmlformats.org/officeDocument/2006/relationships/image" Target="../media/image24.png"/><Relationship Id="rId6" Type="http://schemas.openxmlformats.org/officeDocument/2006/relationships/image" Target="../media/image2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jpg"/><Relationship Id="rId4" Type="http://schemas.openxmlformats.org/officeDocument/2006/relationships/image" Target="../media/image4.jpg"/><Relationship Id="rId5" Type="http://schemas.openxmlformats.org/officeDocument/2006/relationships/image" Target="../media/image30.png"/><Relationship Id="rId6" Type="http://schemas.openxmlformats.org/officeDocument/2006/relationships/image" Target="../media/image29.png"/><Relationship Id="rId7" Type="http://schemas.openxmlformats.org/officeDocument/2006/relationships/image" Target="../media/image31.png"/><Relationship Id="rId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oject HOME | HousErasmus+" id="143" name="Google Shape;143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8073" y="278668"/>
            <a:ext cx="4925416" cy="10753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www.krok.edu.ua/media/k2/items/cache/6a50c9cc0f667726695a092dcb0e894b_XL.jpg" id="144" name="Google Shape;144;p1"/>
          <p:cNvPicPr preferRelativeResize="0"/>
          <p:nvPr/>
        </p:nvPicPr>
        <p:blipFill rotWithShape="1">
          <a:blip r:embed="rId4">
            <a:alphaModFix/>
          </a:blip>
          <a:srcRect b="0" l="0" r="0" t="41070"/>
          <a:stretch/>
        </p:blipFill>
        <p:spPr>
          <a:xfrm>
            <a:off x="0" y="5046934"/>
            <a:ext cx="4453989" cy="1811066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"/>
          <p:cNvSpPr txBox="1"/>
          <p:nvPr>
            <p:ph idx="1" type="subTitle"/>
          </p:nvPr>
        </p:nvSpPr>
        <p:spPr>
          <a:xfrm>
            <a:off x="1507067" y="4050833"/>
            <a:ext cx="7766936" cy="10968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  <a:p>
            <a:pPr indent="0" lvl="0" marL="0" rtl="0" algn="r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</p:txBody>
      </p:sp>
      <p:sp>
        <p:nvSpPr>
          <p:cNvPr id="146" name="Google Shape;146;p1"/>
          <p:cNvSpPr txBox="1"/>
          <p:nvPr/>
        </p:nvSpPr>
        <p:spPr>
          <a:xfrm>
            <a:off x="1042247" y="1894465"/>
            <a:ext cx="10155141" cy="43940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ibre Franklin"/>
              <a:buNone/>
            </a:pPr>
            <a:r>
              <a:rPr b="0" i="0" lang="en-US" sz="35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Erasmus+ CBHE Project</a:t>
            </a:r>
            <a:br>
              <a:rPr b="0" i="0" lang="en-US" sz="35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b="1" i="0" lang="en-US" sz="35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International Students Adaptation and Integration</a:t>
            </a:r>
            <a:r>
              <a:rPr b="0" i="0" lang="en-US" sz="35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/ </a:t>
            </a:r>
            <a:r>
              <a:rPr b="1" i="1" lang="en-US" sz="35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INTERADIS</a:t>
            </a:r>
            <a:endParaRPr b="0" i="0" sz="3500" u="none" cap="none" strike="noStrike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ibre Franklin"/>
              <a:buNone/>
            </a:pPr>
            <a:r>
              <a:rPr b="0" i="0" lang="en-US" sz="35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619451-EPP-1-2020-1-NL-EPPKA2-CBHE-JP</a:t>
            </a:r>
            <a:br>
              <a:rPr b="0" i="0" lang="en-US" sz="35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b="0" i="0" lang="en-US" sz="35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Monitoring </a:t>
            </a:r>
            <a:endParaRPr/>
          </a:p>
          <a:p>
            <a:pPr indent="0" lvl="0" marL="0" marR="0" rtl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ibre Franklin"/>
              <a:buNone/>
            </a:pPr>
            <a:r>
              <a:rPr b="0" i="0" lang="en-US" sz="35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Online</a:t>
            </a:r>
            <a:endParaRPr/>
          </a:p>
          <a:p>
            <a:pPr indent="0" lvl="0" marL="0" marR="0" rtl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ibre Franklin"/>
              <a:buNone/>
            </a:pPr>
            <a:r>
              <a:rPr b="1" i="0" lang="en-US" sz="35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01.10.2021</a:t>
            </a:r>
            <a:endParaRPr b="1" i="0" sz="3500" u="none" cap="none" strike="noStrike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600"/>
              <a:buFont typeface="Libre Franklin"/>
              <a:buNone/>
            </a:pPr>
            <a:r>
              <a:t/>
            </a:r>
            <a:endParaRPr b="0" i="0" sz="6600" u="none" cap="none" strike="noStrike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descr="C:\Users\Администратор\Documents\KROK\Erasmus+_new projects 2020\Infp for NEO\logo-4.jpg" id="147" name="Google Shape;147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3575" y="312168"/>
            <a:ext cx="2256944" cy="10753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Yuli\krok_gerb.jpg" id="148" name="Google Shape;148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94648" y="103377"/>
            <a:ext cx="1250350" cy="149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6"/>
          <p:cNvSpPr txBox="1"/>
          <p:nvPr>
            <p:ph type="title"/>
          </p:nvPr>
        </p:nvSpPr>
        <p:spPr>
          <a:xfrm>
            <a:off x="404038" y="1030014"/>
            <a:ext cx="9175898" cy="905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None/>
            </a:pPr>
            <a:r>
              <a:rPr lang="en-US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WP 2.4. Course for adaptation of the foreign students  and other training materials</a:t>
            </a:r>
            <a:endParaRPr/>
          </a:p>
        </p:txBody>
      </p:sp>
      <p:sp>
        <p:nvSpPr>
          <p:cNvPr id="254" name="Google Shape;254;p46"/>
          <p:cNvSpPr txBox="1"/>
          <p:nvPr>
            <p:ph idx="1" type="body"/>
          </p:nvPr>
        </p:nvSpPr>
        <p:spPr>
          <a:xfrm>
            <a:off x="404038" y="2536851"/>
            <a:ext cx="9820761" cy="29070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440"/>
              <a:buFont typeface="Arial"/>
              <a:buChar char="•"/>
            </a:pPr>
            <a:r>
              <a:rPr lang="en-US"/>
              <a:t>KROK will prepare the course “Passport and Visa Regime for IS”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Font typeface="Arial"/>
              <a:buChar char="•"/>
            </a:pPr>
            <a:r>
              <a:rPr lang="en-US"/>
              <a:t>0,5-1 ECTS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Font typeface="Arial"/>
              <a:buChar char="•"/>
            </a:pPr>
            <a:r>
              <a:rPr lang="en-US"/>
              <a:t>Video lecture for 15-20 min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Font typeface="Arial"/>
              <a:buChar char="•"/>
            </a:pPr>
            <a:r>
              <a:rPr lang="en-US"/>
              <a:t>Tests </a:t>
            </a:r>
            <a:endParaRPr/>
          </a:p>
        </p:txBody>
      </p:sp>
      <p:pic>
        <p:nvPicPr>
          <p:cNvPr descr="C:\Users\Администратор\Documents\KROK\Erasmus+_new projects 2020\Infp for NEO\logo-4.jpg" id="255" name="Google Shape;255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33314" y="130702"/>
            <a:ext cx="1353055" cy="6719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Администратор\Documents\KROK\Erasmus+_new projects 2020\Collage CLIIMAN\cofundedErasmus.jpg" id="256" name="Google Shape;256;p46"/>
          <p:cNvPicPr preferRelativeResize="0"/>
          <p:nvPr/>
        </p:nvPicPr>
        <p:blipFill rotWithShape="1">
          <a:blip r:embed="rId4">
            <a:alphaModFix/>
          </a:blip>
          <a:srcRect b="0" l="0" r="27590" t="0"/>
          <a:stretch/>
        </p:blipFill>
        <p:spPr>
          <a:xfrm>
            <a:off x="0" y="0"/>
            <a:ext cx="2935705" cy="8341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7"/>
          <p:cNvSpPr txBox="1"/>
          <p:nvPr>
            <p:ph type="title"/>
          </p:nvPr>
        </p:nvSpPr>
        <p:spPr>
          <a:xfrm>
            <a:off x="720810" y="779375"/>
            <a:ext cx="11365559" cy="11391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None/>
            </a:pPr>
            <a:r>
              <a:rPr lang="en-US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WP 2.4. Informational materials prepared and translated</a:t>
            </a:r>
            <a:br>
              <a:rPr lang="en-US"/>
            </a:br>
            <a:r>
              <a:rPr lang="en-US"/>
              <a:t>Information for IS about KROK on different languages</a:t>
            </a:r>
            <a:endParaRPr/>
          </a:p>
        </p:txBody>
      </p:sp>
      <p:sp>
        <p:nvSpPr>
          <p:cNvPr id="262" name="Google Shape;262;p47"/>
          <p:cNvSpPr txBox="1"/>
          <p:nvPr>
            <p:ph idx="1" type="body"/>
          </p:nvPr>
        </p:nvSpPr>
        <p:spPr>
          <a:xfrm>
            <a:off x="42530" y="1937238"/>
            <a:ext cx="6467572" cy="8714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ct val="79999"/>
              <a:buChar char="►"/>
            </a:pPr>
            <a:r>
              <a:rPr lang="en-US"/>
              <a:t>Information about KROK University was translated in French, Spanish, Georgian, Azerbaijan and uploaded to KROK website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ct val="79999"/>
              <a:buChar char="►"/>
            </a:pPr>
            <a:r>
              <a:rPr lang="en-US"/>
              <a:t>Students Guide prepared and translated into English</a:t>
            </a:r>
            <a:endParaRPr/>
          </a:p>
          <a:p>
            <a:pPr indent="-258318" lvl="0" marL="342900" rtl="0" algn="l">
              <a:spcBef>
                <a:spcPts val="1000"/>
              </a:spcBef>
              <a:spcAft>
                <a:spcPts val="0"/>
              </a:spcAft>
              <a:buSzPct val="79999"/>
              <a:buNone/>
            </a:pPr>
            <a:r>
              <a:t/>
            </a:r>
            <a:endParaRPr/>
          </a:p>
        </p:txBody>
      </p:sp>
      <p:pic>
        <p:nvPicPr>
          <p:cNvPr id="263" name="Google Shape;263;p47"/>
          <p:cNvPicPr preferRelativeResize="0"/>
          <p:nvPr/>
        </p:nvPicPr>
        <p:blipFill rotWithShape="1">
          <a:blip r:embed="rId3">
            <a:alphaModFix/>
          </a:blip>
          <a:srcRect b="4856" l="24971" r="25267" t="13337"/>
          <a:stretch/>
        </p:blipFill>
        <p:spPr>
          <a:xfrm>
            <a:off x="237594" y="3731059"/>
            <a:ext cx="2932386" cy="2711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47"/>
          <p:cNvPicPr preferRelativeResize="0"/>
          <p:nvPr/>
        </p:nvPicPr>
        <p:blipFill rotWithShape="1">
          <a:blip r:embed="rId4">
            <a:alphaModFix/>
          </a:blip>
          <a:srcRect b="5738" l="26060" r="26803" t="13801"/>
          <a:stretch/>
        </p:blipFill>
        <p:spPr>
          <a:xfrm>
            <a:off x="8703467" y="2090822"/>
            <a:ext cx="3225618" cy="309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47"/>
          <p:cNvPicPr preferRelativeResize="0"/>
          <p:nvPr/>
        </p:nvPicPr>
        <p:blipFill rotWithShape="1">
          <a:blip r:embed="rId5">
            <a:alphaModFix/>
          </a:blip>
          <a:srcRect b="6063" l="27314" r="26392" t="13937"/>
          <a:stretch/>
        </p:blipFill>
        <p:spPr>
          <a:xfrm>
            <a:off x="6231583" y="3051957"/>
            <a:ext cx="2761504" cy="2684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47"/>
          <p:cNvPicPr preferRelativeResize="0"/>
          <p:nvPr/>
        </p:nvPicPr>
        <p:blipFill rotWithShape="1">
          <a:blip r:embed="rId6">
            <a:alphaModFix/>
          </a:blip>
          <a:srcRect b="5861" l="27156" r="27585" t="13219"/>
          <a:stretch/>
        </p:blipFill>
        <p:spPr>
          <a:xfrm>
            <a:off x="3335180" y="3731059"/>
            <a:ext cx="2731203" cy="27468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Администратор\Documents\KROK\Erasmus+_new projects 2020\Infp for NEO\logo-4.jpg" id="267" name="Google Shape;267;p4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733314" y="130702"/>
            <a:ext cx="1353055" cy="6719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Администратор\Documents\KROK\Erasmus+_new projects 2020\Collage CLIIMAN\cofundedErasmus.jpg" id="268" name="Google Shape;268;p47"/>
          <p:cNvPicPr preferRelativeResize="0"/>
          <p:nvPr/>
        </p:nvPicPr>
        <p:blipFill rotWithShape="1">
          <a:blip r:embed="rId8">
            <a:alphaModFix/>
          </a:blip>
          <a:srcRect b="0" l="0" r="27590" t="0"/>
          <a:stretch/>
        </p:blipFill>
        <p:spPr>
          <a:xfrm>
            <a:off x="0" y="49585"/>
            <a:ext cx="2935705" cy="8341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51"/>
          <p:cNvSpPr txBox="1"/>
          <p:nvPr>
            <p:ph type="title"/>
          </p:nvPr>
        </p:nvSpPr>
        <p:spPr>
          <a:xfrm>
            <a:off x="1654315" y="834189"/>
            <a:ext cx="8596668" cy="8264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On the website of KROK</a:t>
            </a:r>
            <a:endParaRPr/>
          </a:p>
        </p:txBody>
      </p:sp>
      <p:pic>
        <p:nvPicPr>
          <p:cNvPr id="274" name="Google Shape;274;p5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13292" l="24760" r="24166" t="8097"/>
          <a:stretch/>
        </p:blipFill>
        <p:spPr>
          <a:xfrm>
            <a:off x="693684" y="1882183"/>
            <a:ext cx="5213130" cy="45133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Администратор\Documents\KROK\Erasmus+_new projects 2020\Collage CLIIMAN\cofundedErasmus.jpg" id="275" name="Google Shape;275;p51"/>
          <p:cNvPicPr preferRelativeResize="0"/>
          <p:nvPr/>
        </p:nvPicPr>
        <p:blipFill rotWithShape="1">
          <a:blip r:embed="rId4">
            <a:alphaModFix/>
          </a:blip>
          <a:srcRect b="0" l="0" r="27590" t="0"/>
          <a:stretch/>
        </p:blipFill>
        <p:spPr>
          <a:xfrm>
            <a:off x="0" y="0"/>
            <a:ext cx="2935705" cy="8341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Администратор\Documents\KROK\Erasmus+_new projects 2020\Infp for NEO\logo-4.jpg" id="276" name="Google Shape;276;p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733314" y="162233"/>
            <a:ext cx="1353055" cy="671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51"/>
          <p:cNvPicPr preferRelativeResize="0"/>
          <p:nvPr/>
        </p:nvPicPr>
        <p:blipFill rotWithShape="1">
          <a:blip r:embed="rId6">
            <a:alphaModFix/>
          </a:blip>
          <a:srcRect b="10344" l="25862" r="26811" t="7817"/>
          <a:stretch/>
        </p:blipFill>
        <p:spPr>
          <a:xfrm>
            <a:off x="6377237" y="1383738"/>
            <a:ext cx="5152611" cy="50118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8"/>
          <p:cNvSpPr txBox="1"/>
          <p:nvPr>
            <p:ph type="title"/>
          </p:nvPr>
        </p:nvSpPr>
        <p:spPr>
          <a:xfrm>
            <a:off x="147145" y="903890"/>
            <a:ext cx="9480331" cy="8334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Trebuchet MS"/>
              <a:buNone/>
            </a:pPr>
            <a:r>
              <a:rPr lang="en-US"/>
              <a:t>Promotion of KROK University thanks to INTERADIS </a:t>
            </a:r>
            <a:endParaRPr/>
          </a:p>
        </p:txBody>
      </p:sp>
      <p:sp>
        <p:nvSpPr>
          <p:cNvPr id="283" name="Google Shape;283;p48"/>
          <p:cNvSpPr txBox="1"/>
          <p:nvPr>
            <p:ph idx="1" type="body"/>
          </p:nvPr>
        </p:nvSpPr>
        <p:spPr>
          <a:xfrm>
            <a:off x="0" y="1495622"/>
            <a:ext cx="7977352" cy="29922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51459" lvl="0" marL="342900" rtl="0" algn="l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https://www.youtube.com/watch?v=0a_IeIz5T1U</a:t>
            </a:r>
            <a:endParaRPr/>
          </a:p>
          <a:p>
            <a:pPr indent="-251459" lvl="0" marL="34290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There is the 4th episode of the «KROK University at First Hand» where our new-made graduates give recommendations to KROK applicants.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 u="sng">
                <a:solidFill>
                  <a:schemeClr val="hlink"/>
                </a:solidFill>
                <a:hlinkClick r:id="rId4"/>
              </a:rPr>
              <a:t>#INTERADIS</a:t>
            </a:r>
            <a:r>
              <a:rPr lang="en-US"/>
              <a:t> is presented.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KROK video tour, with English subtitles</a:t>
            </a:r>
            <a:endParaRPr/>
          </a:p>
          <a:p>
            <a:pPr indent="-251459" lvl="0" marL="34290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</p:txBody>
      </p:sp>
      <p:pic>
        <p:nvPicPr>
          <p:cNvPr id="284" name="Google Shape;284;p48"/>
          <p:cNvPicPr preferRelativeResize="0"/>
          <p:nvPr/>
        </p:nvPicPr>
        <p:blipFill rotWithShape="1">
          <a:blip r:embed="rId5">
            <a:alphaModFix/>
          </a:blip>
          <a:srcRect b="8951" l="2889" r="28625" t="4044"/>
          <a:stretch/>
        </p:blipFill>
        <p:spPr>
          <a:xfrm>
            <a:off x="7657760" y="1495622"/>
            <a:ext cx="4040253" cy="28871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Администратор\Documents\KROK\Erasmus+_new projects 2020\Infp for NEO\logo-4.jpg" id="285" name="Google Shape;285;p4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733314" y="130702"/>
            <a:ext cx="1353055" cy="6719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Администратор\Documents\KROK\Erasmus+_new projects 2020\Collage CLIIMAN\cofundedErasmus.jpg" id="286" name="Google Shape;286;p48"/>
          <p:cNvPicPr preferRelativeResize="0"/>
          <p:nvPr/>
        </p:nvPicPr>
        <p:blipFill rotWithShape="1">
          <a:blip r:embed="rId7">
            <a:alphaModFix/>
          </a:blip>
          <a:srcRect b="0" l="0" r="27590" t="0"/>
          <a:stretch/>
        </p:blipFill>
        <p:spPr>
          <a:xfrm>
            <a:off x="147145" y="130702"/>
            <a:ext cx="2935705" cy="8341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Немає опису." id="287" name="Google Shape;287;p48"/>
          <p:cNvPicPr preferRelativeResize="0"/>
          <p:nvPr/>
        </p:nvPicPr>
        <p:blipFill rotWithShape="1">
          <a:blip r:embed="rId8">
            <a:alphaModFix/>
          </a:blip>
          <a:srcRect b="37843" l="0" r="0" t="37414"/>
          <a:stretch/>
        </p:blipFill>
        <p:spPr>
          <a:xfrm>
            <a:off x="3431627" y="4571996"/>
            <a:ext cx="3918719" cy="21546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Немає опису." id="288" name="Google Shape;288;p48"/>
          <p:cNvPicPr preferRelativeResize="0"/>
          <p:nvPr/>
        </p:nvPicPr>
        <p:blipFill rotWithShape="1">
          <a:blip r:embed="rId9">
            <a:alphaModFix/>
          </a:blip>
          <a:srcRect b="36920" l="272" r="-271" t="36093"/>
          <a:stretch/>
        </p:blipFill>
        <p:spPr>
          <a:xfrm>
            <a:off x="7881534" y="4571997"/>
            <a:ext cx="3592703" cy="21546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9"/>
          <p:cNvSpPr txBox="1"/>
          <p:nvPr>
            <p:ph type="title"/>
          </p:nvPr>
        </p:nvSpPr>
        <p:spPr>
          <a:xfrm>
            <a:off x="383603" y="830061"/>
            <a:ext cx="11365559" cy="11391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None/>
            </a:pPr>
            <a:r>
              <a:rPr lang="en-US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WP 2.6. University infrastructure modernization</a:t>
            </a:r>
            <a:br>
              <a:rPr lang="en-US"/>
            </a:br>
            <a:endParaRPr/>
          </a:p>
        </p:txBody>
      </p:sp>
      <p:sp>
        <p:nvSpPr>
          <p:cNvPr id="294" name="Google Shape;294;p49"/>
          <p:cNvSpPr txBox="1"/>
          <p:nvPr>
            <p:ph idx="1" type="body"/>
          </p:nvPr>
        </p:nvSpPr>
        <p:spPr>
          <a:xfrm>
            <a:off x="233925" y="2203050"/>
            <a:ext cx="10359600" cy="27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349758" lvl="0" marL="342900" rtl="0" algn="l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The working group is created including International Office, Marketing Department, Security Department</a:t>
            </a:r>
            <a:endParaRPr/>
          </a:p>
          <a:p>
            <a:pPr indent="-349758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The group considers different options to find the better solution</a:t>
            </a:r>
            <a:endParaRPr/>
          </a:p>
          <a:p>
            <a:pPr indent="-349758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Pointers and maps around the University</a:t>
            </a:r>
            <a:endParaRPr/>
          </a:p>
          <a:p>
            <a:pPr indent="-349758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Detailed menu in English in canteen</a:t>
            </a:r>
            <a:endParaRPr/>
          </a:p>
          <a:p>
            <a:pPr indent="-349758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Key information in English on KROK for security department</a:t>
            </a:r>
            <a:endParaRPr/>
          </a:p>
          <a:p>
            <a:pPr indent="0" lvl="0" marL="3429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58318" lvl="0" marL="34290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</p:txBody>
      </p:sp>
      <p:pic>
        <p:nvPicPr>
          <p:cNvPr descr="C:\Users\Администратор\Documents\KROK\Erasmus+_new projects 2020\Infp for NEO\logo-4.jpg" id="295" name="Google Shape;295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33314" y="130702"/>
            <a:ext cx="1353055" cy="6719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Администратор\Documents\KROK\Erasmus+_new projects 2020\Collage CLIIMAN\cofundedErasmus.jpg" id="296" name="Google Shape;296;p49"/>
          <p:cNvPicPr preferRelativeResize="0"/>
          <p:nvPr/>
        </p:nvPicPr>
        <p:blipFill rotWithShape="1">
          <a:blip r:embed="rId4">
            <a:alphaModFix/>
          </a:blip>
          <a:srcRect b="0" l="0" r="27590" t="0"/>
          <a:stretch/>
        </p:blipFill>
        <p:spPr>
          <a:xfrm>
            <a:off x="0" y="49585"/>
            <a:ext cx="2935705" cy="8341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50"/>
          <p:cNvSpPr txBox="1"/>
          <p:nvPr>
            <p:ph type="title"/>
          </p:nvPr>
        </p:nvSpPr>
        <p:spPr>
          <a:xfrm>
            <a:off x="1230227" y="928577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Planned Activities for the nearest future</a:t>
            </a:r>
            <a:endParaRPr/>
          </a:p>
        </p:txBody>
      </p:sp>
      <p:sp>
        <p:nvSpPr>
          <p:cNvPr id="302" name="Google Shape;302;p50"/>
          <p:cNvSpPr txBox="1"/>
          <p:nvPr>
            <p:ph idx="1" type="body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Info about KROK on 2 languages (Arabic and Farsi)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Video KROK tour done by International Students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Design and Production of Merch for buddies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Workshop for Buddies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Creation of E-Student’s Cabinet in English, Telegram-bot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51459" lvl="0" marL="34290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  <a:p>
            <a:pPr indent="-251459" lvl="0" marL="34290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</p:txBody>
      </p:sp>
      <p:pic>
        <p:nvPicPr>
          <p:cNvPr descr="C:\Users\Администратор\Documents\KROK\Erasmus+_new projects 2020\Collage CLIIMAN\cofundedErasmus.jpg" id="303" name="Google Shape;303;p50"/>
          <p:cNvPicPr preferRelativeResize="0"/>
          <p:nvPr/>
        </p:nvPicPr>
        <p:blipFill rotWithShape="1">
          <a:blip r:embed="rId3">
            <a:alphaModFix/>
          </a:blip>
          <a:srcRect b="0" l="0" r="27590" t="0"/>
          <a:stretch/>
        </p:blipFill>
        <p:spPr>
          <a:xfrm>
            <a:off x="0" y="-31531"/>
            <a:ext cx="2935705" cy="8341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Администратор\Documents\KROK\Erasmus+_new projects 2020\Infp for NEO\logo-4.jpg" id="304" name="Google Shape;304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33314" y="130702"/>
            <a:ext cx="1353055" cy="6719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f535d94eda_1_14"/>
          <p:cNvSpPr txBox="1"/>
          <p:nvPr>
            <p:ph type="title"/>
          </p:nvPr>
        </p:nvSpPr>
        <p:spPr>
          <a:xfrm>
            <a:off x="3421765" y="262714"/>
            <a:ext cx="8596800" cy="8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Links with INTERADIS info</a:t>
            </a:r>
            <a:endParaRPr/>
          </a:p>
        </p:txBody>
      </p:sp>
      <p:pic>
        <p:nvPicPr>
          <p:cNvPr descr="C:\Users\Администратор\Documents\KROK\Erasmus+_new projects 2020\Collage CLIIMAN\cofundedErasmus.jpg" id="310" name="Google Shape;310;gf535d94eda_1_14"/>
          <p:cNvPicPr preferRelativeResize="0"/>
          <p:nvPr/>
        </p:nvPicPr>
        <p:blipFill rotWithShape="1">
          <a:blip r:embed="rId3">
            <a:alphaModFix/>
          </a:blip>
          <a:srcRect b="0" l="0" r="27588" t="0"/>
          <a:stretch/>
        </p:blipFill>
        <p:spPr>
          <a:xfrm>
            <a:off x="0" y="0"/>
            <a:ext cx="2935705" cy="8341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Администратор\Documents\KROK\Erasmus+_new projects 2020\Infp for NEO\logo-4.jpg" id="311" name="Google Shape;311;gf535d94eda_1_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33314" y="162233"/>
            <a:ext cx="1353055" cy="67195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12" name="Google Shape;312;gf535d94eda_1_14"/>
          <p:cNvGraphicFramePr/>
          <p:nvPr/>
        </p:nvGraphicFramePr>
        <p:xfrm>
          <a:off x="152575" y="888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{4721B4CB-4379-4D43-B415-F78399C87461}</a:tableStyleId>
              </a:tblPr>
              <a:tblGrid>
                <a:gridCol w="2977950"/>
                <a:gridCol w="8888050"/>
              </a:tblGrid>
              <a:tr h="409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Name of the Activity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Link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  <a:tr h="470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Information about the Project on the website of your HEI, Eng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https://int.krok.edu.ua/en/internationalization/international-projects/interadis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  <a:tr h="470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Information about the Project on the website of your HEI, Ukr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https://www.krok.edu.ua/ua/proektna-diyalnist/mizhnarodni-proekti/interadis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  <a:tr h="409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News on SV 1 HUG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sng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5"/>
                        </a:rPr>
                        <a:t>https://int.krok.edu.ua/en/current-news/item/267-online-part-of-study-visit-within-eu-erasmus-project-interadis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sng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6"/>
                        </a:rPr>
                        <a:t>https://www.krok.edu.ua/ua/novini-ta-podiji/item/4210-onlain-treninh-u-ramkakh-proiektu-erazmus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  <a:tr h="650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News on SV 2 MRU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sng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7"/>
                        </a:rPr>
                        <a:t>https://int.krok.edu.ua/en/current-news/item/268-workshop-on-international-students-admission-and-integration-practices-within-eu-erasmus-project-interadis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sng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8"/>
                        </a:rPr>
                        <a:t>https://www.krok.edu.ua/ua/novini-ta-podiji/item/4215-krashchi-praktyky-po-pryiomu-ta-intehratsii-inozemnykh-studentiv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  <a:tr h="650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News on SV 3 OTH Amberg Weiden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sng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9"/>
                        </a:rPr>
                        <a:t>https://int.krok.edu.ua/en/current-news/item/271-international-office-acquires-experience-of-germany-in-the-adaptation-of-foreign-students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sng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10"/>
                        </a:rPr>
                        <a:t>https://www.krok.edu.ua/ua/novini-ta-podiji/item/4220-ums-vyvchaie-dosvid-nimechchyny-z-adaptatsii-inozemnykh-studentiv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  <a:tr h="650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News on SV 4 NLBA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sng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11"/>
                        </a:rPr>
                        <a:t>https://int.krok.edu.ua/en/current-news/item/272-online-study-visit-on-intercultural-communication-from-netherlands-business-academy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sng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12"/>
                        </a:rPr>
                        <a:t>https://www.krok.edu.ua/ua/novini-ta-podiji/item/4223-onlain-navchalnyi-vizyt-z-pytan-mizhkulturnoho-spilkuvannia-vid-niderlandskoi-biznes-akademii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  <a:tr h="650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News on SV 5 UNIFG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sng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13"/>
                        </a:rPr>
                        <a:t>https://int.krok.edu.ua/en/current-news/item/276-international-office-acquires-italian-experience-in-international-students-integration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sng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14"/>
                        </a:rPr>
                        <a:t>https://www.krok.edu.ua/ua/novini-ta-podiji/item/4240-ums-vyvchaie-dosvid-italii-v-roboti-z-inozemnymy-studentamy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  <a:tr h="542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Kick-off Meeting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sng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15"/>
                        </a:rPr>
                        <a:t>https://int.krok.edu.ua/en/current-news/item/258-kick-off-meeting-of-the-eu-project-erasmus-cbhe-interadis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sng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16"/>
                        </a:rPr>
                        <a:t>https://www.krok.edu.ua/ua/novini-ta-podiji/item/4138-ustanovcha-zustrich-proiektu-yes-erasmus-interadis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Администратор\Documents\KROK\Erasmus+_new projects 2020\Collage CLIIMAN\cofundedErasmus.jpg" id="317" name="Google Shape;317;gf535d94eda_1_24"/>
          <p:cNvPicPr preferRelativeResize="0"/>
          <p:nvPr/>
        </p:nvPicPr>
        <p:blipFill rotWithShape="1">
          <a:blip r:embed="rId3">
            <a:alphaModFix/>
          </a:blip>
          <a:srcRect b="0" l="0" r="27588" t="0"/>
          <a:stretch/>
        </p:blipFill>
        <p:spPr>
          <a:xfrm>
            <a:off x="0" y="0"/>
            <a:ext cx="2935705" cy="8341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Администратор\Documents\KROK\Erasmus+_new projects 2020\Infp for NEO\logo-4.jpg" id="318" name="Google Shape;318;gf535d94eda_1_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33314" y="162233"/>
            <a:ext cx="1353055" cy="67195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19" name="Google Shape;319;gf535d94eda_1_24"/>
          <p:cNvGraphicFramePr/>
          <p:nvPr/>
        </p:nvGraphicFramePr>
        <p:xfrm>
          <a:off x="346400" y="8342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{4721B4CB-4379-4D43-B415-F78399C87461}</a:tableStyleId>
              </a:tblPr>
              <a:tblGrid>
                <a:gridCol w="2519225"/>
                <a:gridCol w="8753525"/>
              </a:tblGrid>
              <a:tr h="282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Name of the Activity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Link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  <a:tr h="448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Bilateral meetings between partners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sng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5"/>
                        </a:rPr>
                        <a:t>https://int.krok.edu.ua/en/current-news/item/293-visit-to-ukrainian-partner-within-erasmus-project-interadis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  <a:tr h="684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Presentation of INTERADIS at International Forum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sng">
                          <a:solidFill>
                            <a:srgbClr val="1155CC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6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https://int.krok.edu.ua/en/current-news/item/273-presentation-of-interadis-project-at-third-ukrainian-international-education-forum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sng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7"/>
                        </a:rPr>
                        <a:t>https://www.krok.edu.ua/ua/novini-ta-podiji/item/4229-prezentatsiia-proiektu-interadis-adaptatsiia-ta-intehratsiia-inozemnykh-studentiv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  <a:tr h="6108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Presentation of INTERADIS at training for ESN networks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sng">
                          <a:solidFill>
                            <a:srgbClr val="1155CC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8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https://int.krok.edu.ua/en/current-news/item/261-online-training-by-erasmus-student-network-kyiv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sng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9"/>
                        </a:rPr>
                        <a:t>https://www.krok.edu.ua/ua/novini-ta-podiji/item/4141-erasmus-student-network-kyiv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  <a:tr h="448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Participation at Grantholders meeting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sng">
                          <a:solidFill>
                            <a:srgbClr val="1155CC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10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https://int.krok.edu.ua/en/current-news/item/257-grantholders-meeting-of-the-european-union-erasmus-program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  <a:tr h="7758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Presentation of INTERADIS at all-Ukrainian scientific conference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sng">
                          <a:solidFill>
                            <a:srgbClr val="1155CC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11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https://int.krok.edu.ua/en/current-news/item/237-krok-university-in-all-ukrainian-scientific-methodical-conference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sng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12"/>
                        </a:rPr>
                        <a:t>https://www.krok.edu.ua/ua/novini-ta-podiji/item/4037-universytet-krok-vziav-uchast-u-vseukrainskii-naukovo-metodychnii-konferentsii-kafedry-ekolohii-kharkivskoho-natsionalnoho-avtomobilno-dorozhnoho-universytetu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  <a:tr h="7758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Presentation of the project within Erasmus Days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sng">
                          <a:solidFill>
                            <a:srgbClr val="1155CC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1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https://int.krok.edu.ua/en/current-news/item/232-krok-university-joined-erasmusdays-world-marathon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sng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14"/>
                        </a:rPr>
                        <a:t>https://www.krok.edu.ua/ua/novini-ta-podiji/item/4034-universytet-krok-pryiednavsia-do-vsesvitnoho-marafonu-zi-sviatkuvannia-dniv-prohramy-erazmus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  <a:tr h="94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Presentation of INTERADIS at online training seminar “Fundraising. Writing projects. Successful cases”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sng">
                          <a:solidFill>
                            <a:srgbClr val="1155CC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1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https://int.krok.edu.ua/en/current-news/item/234-krok-university-among-leaders-of-ukrainian-heis-in-the-number-of-capacity-building-projects-won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sng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16"/>
                        </a:rPr>
                        <a:t>https://www.krok.edu.ua/ua/novini-ta-podiji/item/4018-universytet-krok-sered-lideriv-zvo-ukrainy-za-kilkistiu-vyhranykh-proiektiv-capacity-building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  <a:tr h="7758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Information on winning of the grant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sng">
                          <a:solidFill>
                            <a:srgbClr val="1155CC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17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https://int.krok.edu.ua/en/current-news/item/222-erasmus-grant-winning-of-project-interadis-international-students-adaptation-and-integration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sng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18"/>
                        </a:rPr>
                        <a:t>https://www.krok.edu.ua/ua/novini-ta-podiji/item/3962-vitaiemo-z-peremohoiu-v-konkursi-yevropeiskoho-soiuzu-erazmus-z-rozvytku-potentsialu-vyshchoi-osvity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  <a:tr h="2808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Buddy mentors wanted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sng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19"/>
                        </a:rPr>
                        <a:t>https://www.krok.edu.ua/ua/novini-ta-podiji/item/4376-buddy-mentors-are-wanted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  <p:sp>
        <p:nvSpPr>
          <p:cNvPr id="320" name="Google Shape;320;gf535d94eda_1_24"/>
          <p:cNvSpPr txBox="1"/>
          <p:nvPr>
            <p:ph type="title"/>
          </p:nvPr>
        </p:nvSpPr>
        <p:spPr>
          <a:xfrm>
            <a:off x="3489578" y="162226"/>
            <a:ext cx="8596800" cy="8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Links with INTERADIS info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Администратор\Documents\KROK\Erasmus+_new projects 2020\Infp for NEO\logo-4.jpg" id="325" name="Google Shape;325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33314" y="130702"/>
            <a:ext cx="1353055" cy="6719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Администратор\Documents\KROK\Erasmus+_new projects 2020\Collage CLIIMAN\cofundedErasmus.jpg" id="326" name="Google Shape;326;p39"/>
          <p:cNvPicPr preferRelativeResize="0"/>
          <p:nvPr/>
        </p:nvPicPr>
        <p:blipFill rotWithShape="1">
          <a:blip r:embed="rId4">
            <a:alphaModFix/>
          </a:blip>
          <a:srcRect b="0" l="0" r="27590" t="0"/>
          <a:stretch/>
        </p:blipFill>
        <p:spPr>
          <a:xfrm>
            <a:off x="0" y="0"/>
            <a:ext cx="2935705" cy="834189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39"/>
          <p:cNvSpPr txBox="1"/>
          <p:nvPr>
            <p:ph type="title"/>
          </p:nvPr>
        </p:nvSpPr>
        <p:spPr>
          <a:xfrm>
            <a:off x="2513002" y="1085268"/>
            <a:ext cx="6123000" cy="13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KROK activities</a:t>
            </a:r>
            <a:r>
              <a:rPr lang="en-US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as partn</a:t>
            </a:r>
            <a:r>
              <a:rPr lang="en-US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er</a:t>
            </a:r>
            <a:br>
              <a:rPr lang="en-US"/>
            </a:br>
            <a:endParaRPr/>
          </a:p>
        </p:txBody>
      </p:sp>
      <p:sp>
        <p:nvSpPr>
          <p:cNvPr id="328" name="Google Shape;328;p39"/>
          <p:cNvSpPr/>
          <p:nvPr/>
        </p:nvSpPr>
        <p:spPr>
          <a:xfrm>
            <a:off x="-31260222" y="28545"/>
            <a:ext cx="89353043" cy="4001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29" name="Google Shape;329;p39"/>
          <p:cNvSpPr txBox="1"/>
          <p:nvPr>
            <p:ph idx="1" type="body"/>
          </p:nvPr>
        </p:nvSpPr>
        <p:spPr>
          <a:xfrm>
            <a:off x="486624" y="2333525"/>
            <a:ext cx="10805400" cy="38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3429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244062"/>
              </a:solidFill>
              <a:latin typeface="Lustria"/>
              <a:ea typeface="Lustria"/>
              <a:cs typeface="Lustria"/>
              <a:sym typeface="Lustria"/>
            </a:endParaRPr>
          </a:p>
          <a:p>
            <a:pPr indent="-327660" lvl="0" marL="342900" rtl="0" algn="just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Char char="►"/>
            </a:pPr>
            <a:r>
              <a:rPr b="1" lang="en-US" sz="1200">
                <a:solidFill>
                  <a:srgbClr val="073763"/>
                </a:solidFill>
                <a:latin typeface="Lustria"/>
                <a:ea typeface="Lustria"/>
                <a:cs typeface="Lustria"/>
                <a:sym typeface="Lustria"/>
              </a:rPr>
              <a:t>KROK signed Partnership Agreement </a:t>
            </a:r>
            <a:endParaRPr b="1" sz="1200">
              <a:solidFill>
                <a:srgbClr val="073763"/>
              </a:solidFill>
              <a:latin typeface="Lustria"/>
              <a:ea typeface="Lustria"/>
              <a:cs typeface="Lustria"/>
              <a:sym typeface="Lustria"/>
            </a:endParaRPr>
          </a:p>
          <a:p>
            <a:pPr indent="-327660" lvl="0" marL="342900" rtl="0" algn="just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Lustria"/>
              <a:buChar char="►"/>
            </a:pPr>
            <a:r>
              <a:rPr b="1" lang="en-US" sz="1200">
                <a:solidFill>
                  <a:srgbClr val="073763"/>
                </a:solidFill>
                <a:latin typeface="Lustria"/>
                <a:ea typeface="Lustria"/>
                <a:cs typeface="Lustria"/>
                <a:sym typeface="Lustria"/>
              </a:rPr>
              <a:t>KROK </a:t>
            </a:r>
            <a:r>
              <a:rPr b="1" lang="en-US" sz="1200">
                <a:solidFill>
                  <a:srgbClr val="073763"/>
                </a:solidFill>
                <a:latin typeface="Lustria"/>
                <a:ea typeface="Lustria"/>
                <a:cs typeface="Lustria"/>
                <a:sym typeface="Lustria"/>
              </a:rPr>
              <a:t>representatives</a:t>
            </a:r>
            <a:r>
              <a:rPr b="1" lang="en-US" sz="1200">
                <a:solidFill>
                  <a:srgbClr val="073763"/>
                </a:solidFill>
                <a:latin typeface="Lustria"/>
                <a:ea typeface="Lustria"/>
                <a:cs typeface="Lustria"/>
                <a:sym typeface="Lustria"/>
              </a:rPr>
              <a:t> participated at all 5 online SV</a:t>
            </a:r>
            <a:endParaRPr b="1" sz="1200">
              <a:solidFill>
                <a:srgbClr val="073763"/>
              </a:solidFill>
              <a:latin typeface="Lustria"/>
              <a:ea typeface="Lustria"/>
              <a:cs typeface="Lustria"/>
              <a:sym typeface="Lustria"/>
            </a:endParaRPr>
          </a:p>
          <a:p>
            <a:pPr indent="-327660" lvl="0" marL="342900" rtl="0" algn="just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Char char="►"/>
            </a:pPr>
            <a:r>
              <a:rPr b="1" lang="en-US" sz="1200">
                <a:solidFill>
                  <a:srgbClr val="073763"/>
                </a:solidFill>
                <a:latin typeface="Lustria"/>
                <a:ea typeface="Lustria"/>
                <a:cs typeface="Lustria"/>
                <a:sym typeface="Lustria"/>
              </a:rPr>
              <a:t>KROK staff and students filled the questionnaire</a:t>
            </a:r>
            <a:endParaRPr b="1" sz="1200">
              <a:solidFill>
                <a:srgbClr val="073763"/>
              </a:solidFill>
              <a:latin typeface="Lustria"/>
              <a:ea typeface="Lustria"/>
              <a:cs typeface="Lustria"/>
              <a:sym typeface="Lustria"/>
            </a:endParaRPr>
          </a:p>
          <a:p>
            <a:pPr indent="-327660" lvl="0" marL="342900" rtl="0" algn="just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Lustria"/>
              <a:buChar char="►"/>
            </a:pPr>
            <a:r>
              <a:rPr b="1" lang="en-US" sz="1200">
                <a:solidFill>
                  <a:srgbClr val="073763"/>
                </a:solidFill>
                <a:latin typeface="Lustria"/>
                <a:ea typeface="Lustria"/>
                <a:cs typeface="Lustria"/>
                <a:sym typeface="Lustria"/>
              </a:rPr>
              <a:t>KROK filled the General Report on WP 1</a:t>
            </a:r>
            <a:endParaRPr b="1" sz="1200">
              <a:solidFill>
                <a:srgbClr val="073763"/>
              </a:solidFill>
              <a:latin typeface="Lustria"/>
              <a:ea typeface="Lustria"/>
              <a:cs typeface="Lustria"/>
              <a:sym typeface="Lustria"/>
            </a:endParaRPr>
          </a:p>
          <a:p>
            <a:pPr indent="-327660" lvl="0" marL="342900" rtl="0" algn="just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Char char="►"/>
            </a:pPr>
            <a:r>
              <a:rPr b="1" lang="en-US" sz="1200">
                <a:solidFill>
                  <a:srgbClr val="073763"/>
                </a:solidFill>
                <a:latin typeface="Lustria"/>
                <a:ea typeface="Lustria"/>
                <a:cs typeface="Lustria"/>
                <a:sym typeface="Lustria"/>
              </a:rPr>
              <a:t>KROK formed project working group, signed the university order</a:t>
            </a:r>
            <a:endParaRPr b="1" sz="1200">
              <a:solidFill>
                <a:srgbClr val="073763"/>
              </a:solidFill>
              <a:latin typeface="Lustria"/>
              <a:ea typeface="Lustria"/>
              <a:cs typeface="Lustria"/>
              <a:sym typeface="Lustria"/>
            </a:endParaRPr>
          </a:p>
          <a:p>
            <a:pPr indent="-327660" lvl="0" marL="342900" rtl="0" algn="just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Char char="►"/>
            </a:pPr>
            <a:r>
              <a:rPr b="1" lang="en-US" sz="1200">
                <a:solidFill>
                  <a:srgbClr val="073763"/>
                </a:solidFill>
                <a:latin typeface="Lustria"/>
                <a:ea typeface="Lustria"/>
                <a:cs typeface="Lustria"/>
                <a:sym typeface="Lustria"/>
              </a:rPr>
              <a:t>KROK developed pages of INTERADIS on the website</a:t>
            </a:r>
            <a:endParaRPr b="1" sz="1200">
              <a:solidFill>
                <a:srgbClr val="073763"/>
              </a:solidFill>
              <a:latin typeface="Lustria"/>
              <a:ea typeface="Lustria"/>
              <a:cs typeface="Lustria"/>
              <a:sym typeface="Lustria"/>
            </a:endParaRPr>
          </a:p>
          <a:p>
            <a:pPr indent="-327660" lvl="0" marL="342900" rtl="0" algn="just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Char char="►"/>
            </a:pPr>
            <a:r>
              <a:rPr b="1" lang="en-US" sz="1200">
                <a:solidFill>
                  <a:srgbClr val="073763"/>
                </a:solidFill>
                <a:latin typeface="Lustria"/>
                <a:ea typeface="Lustria"/>
                <a:cs typeface="Lustria"/>
                <a:sym typeface="Lustria"/>
              </a:rPr>
              <a:t>KROK posted all project news on the KROK website, Facebook page in Ukr and Eng</a:t>
            </a:r>
            <a:endParaRPr b="1" sz="1200">
              <a:solidFill>
                <a:srgbClr val="073763"/>
              </a:solidFill>
              <a:latin typeface="Lustria"/>
              <a:ea typeface="Lustria"/>
              <a:cs typeface="Lustria"/>
              <a:sym typeface="Lustria"/>
            </a:endParaRPr>
          </a:p>
          <a:p>
            <a:pPr indent="-327660" lvl="0" marL="342900" rtl="0" algn="just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Lustria"/>
              <a:buChar char="►"/>
            </a:pPr>
            <a:r>
              <a:rPr b="1" lang="en-US" sz="1200">
                <a:solidFill>
                  <a:srgbClr val="073763"/>
                </a:solidFill>
                <a:latin typeface="Lustria"/>
                <a:ea typeface="Lustria"/>
                <a:cs typeface="Lustria"/>
                <a:sym typeface="Lustria"/>
              </a:rPr>
              <a:t>KROK representatives participated at management meeting</a:t>
            </a:r>
            <a:endParaRPr b="1" sz="1200">
              <a:solidFill>
                <a:srgbClr val="073763"/>
              </a:solidFill>
              <a:latin typeface="Lustria"/>
              <a:ea typeface="Lustria"/>
              <a:cs typeface="Lustria"/>
              <a:sym typeface="Lustria"/>
            </a:endParaRPr>
          </a:p>
          <a:p>
            <a:pPr indent="-327660" lvl="0" marL="342900" rtl="0" algn="just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Lustria"/>
              <a:buChar char="►"/>
            </a:pPr>
            <a:r>
              <a:rPr b="1" lang="en-US" sz="1200">
                <a:solidFill>
                  <a:srgbClr val="073763"/>
                </a:solidFill>
                <a:latin typeface="Lustria"/>
                <a:ea typeface="Lustria"/>
                <a:cs typeface="Lustria"/>
                <a:sym typeface="Lustria"/>
              </a:rPr>
              <a:t>50% of KROK budget (excluding equipment costs) was transferred to University account</a:t>
            </a:r>
            <a:endParaRPr b="1" sz="1200">
              <a:solidFill>
                <a:srgbClr val="073763"/>
              </a:solidFill>
              <a:latin typeface="Lustria"/>
              <a:ea typeface="Lustria"/>
              <a:cs typeface="Lustria"/>
              <a:sym typeface="Lustria"/>
            </a:endParaRPr>
          </a:p>
          <a:p>
            <a:pPr indent="-258318" lvl="0" marL="34290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 sz="1200">
              <a:solidFill>
                <a:srgbClr val="073763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52"/>
          <p:cNvSpPr txBox="1"/>
          <p:nvPr>
            <p:ph type="title"/>
          </p:nvPr>
        </p:nvSpPr>
        <p:spPr>
          <a:xfrm>
            <a:off x="1818687" y="2092176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b="1" lang="en-US"/>
              <a:t>Thank you for your attention!</a:t>
            </a:r>
            <a:endParaRPr/>
          </a:p>
        </p:txBody>
      </p:sp>
      <p:sp>
        <p:nvSpPr>
          <p:cNvPr id="335" name="Google Shape;335;p52"/>
          <p:cNvSpPr txBox="1"/>
          <p:nvPr>
            <p:ph idx="1" type="body"/>
          </p:nvPr>
        </p:nvSpPr>
        <p:spPr>
          <a:xfrm>
            <a:off x="677334" y="5823284"/>
            <a:ext cx="8596668" cy="2180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32500" lnSpcReduction="20000"/>
          </a:bodyPr>
          <a:lstStyle/>
          <a:p>
            <a:pPr indent="-290068" lvl="0" marL="342900" rtl="0" algn="l">
              <a:spcBef>
                <a:spcPts val="0"/>
              </a:spcBef>
              <a:spcAft>
                <a:spcPts val="0"/>
              </a:spcAft>
              <a:buSzPct val="80000"/>
              <a:buNone/>
            </a:pPr>
            <a:r>
              <a:t/>
            </a:r>
            <a:endParaRPr b="1" sz="3200"/>
          </a:p>
          <a:p>
            <a:pPr indent="-290068" lvl="0" marL="342900" rtl="0" algn="l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r>
              <a:t/>
            </a:r>
            <a:endParaRPr b="1" sz="3200"/>
          </a:p>
          <a:p>
            <a:pPr indent="-290068" lvl="0" marL="342900" rtl="0" algn="l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r>
              <a:t/>
            </a:r>
            <a:endParaRPr b="1" sz="3200"/>
          </a:p>
        </p:txBody>
      </p:sp>
      <p:pic>
        <p:nvPicPr>
          <p:cNvPr descr="C:\Users\Администратор\Documents\KROK\Erasmus+_new projects 2020\Collage CLIIMAN\cofundedErasmus.jpg" id="336" name="Google Shape;336;p52"/>
          <p:cNvPicPr preferRelativeResize="0"/>
          <p:nvPr/>
        </p:nvPicPr>
        <p:blipFill rotWithShape="1">
          <a:blip r:embed="rId3">
            <a:alphaModFix/>
          </a:blip>
          <a:srcRect b="0" l="0" r="27590" t="0"/>
          <a:stretch/>
        </p:blipFill>
        <p:spPr>
          <a:xfrm>
            <a:off x="0" y="0"/>
            <a:ext cx="2839453" cy="7860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Yuli\krok_gerb.jpg" id="337" name="Google Shape;337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74464" y="3915634"/>
            <a:ext cx="1597657" cy="19076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Администратор\Documents\KROK\Erasmus+_new projects 2020\Infp for NEO\logo-4.jpg" id="338" name="Google Shape;338;p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733314" y="130702"/>
            <a:ext cx="1353055" cy="6719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Администратор\Documents\KROK\Erasmus+_new projects 2020\Infp for NEO\logo-4.jpg" id="153" name="Google Shape;153;gf535d94eda_1_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33314" y="130702"/>
            <a:ext cx="1353055" cy="6719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Администратор\Documents\KROK\Erasmus+_new projects 2020\Collage CLIIMAN\cofundedErasmus.jpg" id="154" name="Google Shape;154;gf535d94eda_1_5"/>
          <p:cNvPicPr preferRelativeResize="0"/>
          <p:nvPr/>
        </p:nvPicPr>
        <p:blipFill rotWithShape="1">
          <a:blip r:embed="rId4">
            <a:alphaModFix/>
          </a:blip>
          <a:srcRect b="0" l="0" r="27588" t="0"/>
          <a:stretch/>
        </p:blipFill>
        <p:spPr>
          <a:xfrm>
            <a:off x="0" y="0"/>
            <a:ext cx="2935705" cy="834189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gf535d94eda_1_5"/>
          <p:cNvSpPr txBox="1"/>
          <p:nvPr>
            <p:ph type="title"/>
          </p:nvPr>
        </p:nvSpPr>
        <p:spPr>
          <a:xfrm>
            <a:off x="2491577" y="806668"/>
            <a:ext cx="6123000" cy="13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Project Team </a:t>
            </a:r>
            <a:br>
              <a:rPr lang="en-US"/>
            </a:br>
            <a:endParaRPr/>
          </a:p>
        </p:txBody>
      </p:sp>
      <p:sp>
        <p:nvSpPr>
          <p:cNvPr id="156" name="Google Shape;156;gf535d94eda_1_5"/>
          <p:cNvSpPr/>
          <p:nvPr/>
        </p:nvSpPr>
        <p:spPr>
          <a:xfrm>
            <a:off x="-31260222" y="28545"/>
            <a:ext cx="8935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7" name="Google Shape;157;gf535d94eda_1_5"/>
          <p:cNvSpPr txBox="1"/>
          <p:nvPr>
            <p:ph idx="1" type="body"/>
          </p:nvPr>
        </p:nvSpPr>
        <p:spPr>
          <a:xfrm>
            <a:off x="400888" y="1969203"/>
            <a:ext cx="6318900" cy="38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ct val="79999"/>
              <a:buChar char="►"/>
            </a:pPr>
            <a:r>
              <a:rPr b="1" lang="en-US"/>
              <a:t>Andrii Lotariev</a:t>
            </a:r>
            <a:r>
              <a:rPr lang="en-US"/>
              <a:t>, Head of International Office and other staff of International Office;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ct val="79999"/>
              <a:buChar char="►"/>
            </a:pPr>
            <a:r>
              <a:rPr b="1" lang="en-US"/>
              <a:t>Nataliia Litvin</a:t>
            </a:r>
            <a:r>
              <a:rPr lang="en-US"/>
              <a:t>, Vice-Rector for Scientific issues;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ct val="79999"/>
              <a:buChar char="►"/>
            </a:pPr>
            <a:r>
              <a:rPr b="1" lang="en-US"/>
              <a:t>Iryna Arkhypchuk</a:t>
            </a:r>
            <a:r>
              <a:rPr lang="en-US"/>
              <a:t>, Chief Finance Officer;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ct val="79999"/>
              <a:buChar char="►"/>
            </a:pPr>
            <a:r>
              <a:rPr b="1" lang="en-US"/>
              <a:t>Oksana Yeremchuk, </a:t>
            </a:r>
            <a:r>
              <a:rPr lang="en-US"/>
              <a:t>Chief Accountant;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ct val="79999"/>
              <a:buChar char="►"/>
            </a:pPr>
            <a:r>
              <a:rPr b="1" lang="en-US"/>
              <a:t>Galina Bohachenko</a:t>
            </a:r>
            <a:r>
              <a:rPr lang="en-US"/>
              <a:t>, Projects and Programs Manager of IO; 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ct val="79999"/>
              <a:buChar char="►"/>
            </a:pPr>
            <a:r>
              <a:rPr b="1" lang="en-US"/>
              <a:t>Anna Drobyna</a:t>
            </a:r>
            <a:r>
              <a:rPr lang="en-US"/>
              <a:t>, Projects and Programs Manager of IO;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ct val="79999"/>
              <a:buChar char="►"/>
            </a:pPr>
            <a:r>
              <a:rPr b="1" lang="en-US"/>
              <a:t>Maryna Yevchenko</a:t>
            </a:r>
            <a:r>
              <a:rPr lang="en-US"/>
              <a:t>, Administration Manager of IO; 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ct val="79999"/>
              <a:buChar char="►"/>
            </a:pPr>
            <a:r>
              <a:rPr b="1" lang="en-US"/>
              <a:t>Yuliia Khriienko</a:t>
            </a:r>
            <a:r>
              <a:rPr lang="en-US"/>
              <a:t>, Projects and Programs Manager of IO;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ct val="79999"/>
              <a:buChar char="►"/>
            </a:pPr>
            <a:r>
              <a:rPr b="1" lang="en-US"/>
              <a:t>Anastasiia Shepelia</a:t>
            </a:r>
            <a:r>
              <a:rPr lang="en-US"/>
              <a:t>, Project Managers of IO; 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ct val="79999"/>
              <a:buChar char="►"/>
            </a:pPr>
            <a:r>
              <a:rPr b="1" lang="en-US"/>
              <a:t>O</a:t>
            </a:r>
            <a:r>
              <a:rPr b="1" lang="en-US"/>
              <a:t>leksandra Horbachenko</a:t>
            </a:r>
            <a:r>
              <a:rPr lang="en-US"/>
              <a:t>, Administration Manager of IO. </a:t>
            </a:r>
            <a:endParaRPr/>
          </a:p>
          <a:p>
            <a:pPr indent="-258318" lvl="0" marL="342900" rtl="0" algn="l">
              <a:spcBef>
                <a:spcPts val="1000"/>
              </a:spcBef>
              <a:spcAft>
                <a:spcPts val="0"/>
              </a:spcAft>
              <a:buSzPct val="79999"/>
              <a:buNone/>
            </a:pPr>
            <a:r>
              <a:t/>
            </a:r>
            <a:endParaRPr/>
          </a:p>
        </p:txBody>
      </p:sp>
      <p:pic>
        <p:nvPicPr>
          <p:cNvPr descr="Немає опису." id="158" name="Google Shape;158;gf535d94eda_1_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23091" y="1541216"/>
            <a:ext cx="3747698" cy="50593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Администратор\Documents\KROK\Erasmus+_new projects 2020\Infp for NEO\logo-4.jpg" id="163" name="Google Shape;163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33314" y="130702"/>
            <a:ext cx="1353055" cy="6719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Администратор\Documents\KROK\Erasmus+_new projects 2020\Collage CLIIMAN\cofundedErasmus.jpg" id="164" name="Google Shape;164;p38"/>
          <p:cNvPicPr preferRelativeResize="0"/>
          <p:nvPr/>
        </p:nvPicPr>
        <p:blipFill rotWithShape="1">
          <a:blip r:embed="rId4">
            <a:alphaModFix/>
          </a:blip>
          <a:srcRect b="0" l="0" r="27590" t="0"/>
          <a:stretch/>
        </p:blipFill>
        <p:spPr>
          <a:xfrm>
            <a:off x="0" y="0"/>
            <a:ext cx="2935705" cy="834189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38"/>
          <p:cNvSpPr txBox="1"/>
          <p:nvPr>
            <p:ph type="title"/>
          </p:nvPr>
        </p:nvSpPr>
        <p:spPr>
          <a:xfrm>
            <a:off x="2309151" y="808258"/>
            <a:ext cx="905071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Meetings of the Project Team</a:t>
            </a:r>
            <a:br>
              <a:rPr lang="en-US"/>
            </a:br>
            <a:endParaRPr/>
          </a:p>
        </p:txBody>
      </p:sp>
      <p:sp>
        <p:nvSpPr>
          <p:cNvPr id="166" name="Google Shape;166;p38"/>
          <p:cNvSpPr/>
          <p:nvPr/>
        </p:nvSpPr>
        <p:spPr>
          <a:xfrm>
            <a:off x="-31260222" y="28545"/>
            <a:ext cx="89353043" cy="4001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67" name="Google Shape;167;p38"/>
          <p:cNvPicPr preferRelativeResize="0"/>
          <p:nvPr>
            <p:ph idx="1" type="body"/>
          </p:nvPr>
        </p:nvPicPr>
        <p:blipFill rotWithShape="1">
          <a:blip r:embed="rId5">
            <a:alphaModFix/>
          </a:blip>
          <a:srcRect b="5002" l="34437" r="35823" t="19393"/>
          <a:stretch/>
        </p:blipFill>
        <p:spPr>
          <a:xfrm>
            <a:off x="6513426" y="1494233"/>
            <a:ext cx="3574870" cy="5112249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38"/>
          <p:cNvSpPr txBox="1"/>
          <p:nvPr/>
        </p:nvSpPr>
        <p:spPr>
          <a:xfrm>
            <a:off x="191386" y="1608678"/>
            <a:ext cx="7240772" cy="8999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</a:pPr>
            <a:r>
              <a:rPr lang="en-US" sz="18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Protocol of the meeting is created</a:t>
            </a:r>
            <a:endParaRPr/>
          </a:p>
          <a:p>
            <a:pPr indent="-342900" lvl="0" marL="3429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</a:pPr>
            <a:r>
              <a:rPr lang="en-US" sz="18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List of tasks and responsibilities </a:t>
            </a:r>
            <a:endParaRPr sz="180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descr="Немає опису." id="169" name="Google Shape;169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30992" y="2508661"/>
            <a:ext cx="5463761" cy="40978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Администратор\Documents\KROK\Erasmus+_new projects 2020\Infp for NEO\logo-4.jpg" id="174" name="Google Shape;174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33314" y="130702"/>
            <a:ext cx="1353055" cy="6719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Администратор\Documents\KROK\Erasmus+_new projects 2020\Collage CLIIMAN\cofundedErasmus.jpg" id="175" name="Google Shape;175;p40"/>
          <p:cNvPicPr preferRelativeResize="0"/>
          <p:nvPr/>
        </p:nvPicPr>
        <p:blipFill rotWithShape="1">
          <a:blip r:embed="rId4">
            <a:alphaModFix/>
          </a:blip>
          <a:srcRect b="0" l="0" r="27590" t="0"/>
          <a:stretch/>
        </p:blipFill>
        <p:spPr>
          <a:xfrm>
            <a:off x="0" y="0"/>
            <a:ext cx="2935705" cy="834189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40"/>
          <p:cNvSpPr txBox="1"/>
          <p:nvPr>
            <p:ph type="title"/>
          </p:nvPr>
        </p:nvSpPr>
        <p:spPr>
          <a:xfrm>
            <a:off x="2036903" y="866744"/>
            <a:ext cx="8596668" cy="7815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None/>
            </a:pPr>
            <a:r>
              <a:rPr lang="en-US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WP 2.1. Creative co-working zone organized</a:t>
            </a:r>
            <a:br>
              <a:rPr lang="en-US"/>
            </a:br>
            <a:endParaRPr/>
          </a:p>
        </p:txBody>
      </p:sp>
      <p:sp>
        <p:nvSpPr>
          <p:cNvPr id="177" name="Google Shape;177;p40"/>
          <p:cNvSpPr/>
          <p:nvPr/>
        </p:nvSpPr>
        <p:spPr>
          <a:xfrm>
            <a:off x="-31260222" y="28545"/>
            <a:ext cx="89353043" cy="4001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8" name="Google Shape;178;p40"/>
          <p:cNvSpPr txBox="1"/>
          <p:nvPr>
            <p:ph idx="1" type="body"/>
          </p:nvPr>
        </p:nvSpPr>
        <p:spPr>
          <a:xfrm>
            <a:off x="500289" y="1542657"/>
            <a:ext cx="8596668" cy="49757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79999"/>
              <a:buNone/>
            </a:pPr>
            <a:r>
              <a:rPr lang="en-US"/>
              <a:t>(abstract from the Protocol)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ct val="79999"/>
              <a:buNone/>
            </a:pPr>
            <a:r>
              <a:rPr lang="en-US"/>
              <a:t>WP2.1.Co-working zone</a:t>
            </a:r>
            <a:endParaRPr/>
          </a:p>
          <a:p>
            <a:pPr indent="-291846" lvl="1" marL="742950" rtl="0" algn="l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b="1" lang="en-US"/>
              <a:t>Choice of the room</a:t>
            </a:r>
            <a:endParaRPr/>
          </a:p>
          <a:p>
            <a:pPr indent="-349758" lvl="0" marL="342900" rtl="0" algn="l">
              <a:spcBef>
                <a:spcPts val="1000"/>
              </a:spcBef>
              <a:spcAft>
                <a:spcPts val="0"/>
              </a:spcAft>
              <a:buSzPct val="79999"/>
              <a:buChar char="►"/>
            </a:pPr>
            <a:r>
              <a:rPr lang="en-US"/>
              <a:t>It was previously decided that room 415 is the best for students co-working zone, as it is comfortable and easy to control. </a:t>
            </a:r>
            <a:endParaRPr/>
          </a:p>
          <a:p>
            <a:pPr indent="-349758" lvl="0" marL="342900" rtl="0" algn="l">
              <a:spcBef>
                <a:spcPts val="1000"/>
              </a:spcBef>
              <a:spcAft>
                <a:spcPts val="0"/>
              </a:spcAft>
              <a:buSzPct val="79999"/>
              <a:buChar char="►"/>
            </a:pPr>
            <a:r>
              <a:rPr lang="en-US"/>
              <a:t>It is agreed with University administration, the Order is under preparation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ct val="79999"/>
              <a:buNone/>
            </a:pPr>
            <a:br>
              <a:rPr lang="en-US"/>
            </a:br>
            <a:r>
              <a:rPr b="1" lang="en-US"/>
              <a:t>Decoration of the co-working (415):</a:t>
            </a:r>
            <a:endParaRPr/>
          </a:p>
          <a:p>
            <a:pPr indent="-349758" lvl="0" marL="342900" rtl="0" algn="l">
              <a:spcBef>
                <a:spcPts val="1000"/>
              </a:spcBef>
              <a:spcAft>
                <a:spcPts val="0"/>
              </a:spcAft>
              <a:buSzPct val="79999"/>
              <a:buChar char="►"/>
            </a:pPr>
            <a:r>
              <a:rPr lang="en-US"/>
              <a:t>Computers/laptops will be purchased within the project</a:t>
            </a:r>
            <a:endParaRPr/>
          </a:p>
          <a:p>
            <a:pPr indent="-349758" lvl="0" marL="342900" rtl="0" algn="l">
              <a:spcBef>
                <a:spcPts val="1000"/>
              </a:spcBef>
              <a:spcAft>
                <a:spcPts val="0"/>
              </a:spcAft>
              <a:buSzPct val="79999"/>
              <a:buChar char="►"/>
            </a:pPr>
            <a:r>
              <a:rPr lang="en-US"/>
              <a:t>To create 3 zones in the classroom: for studies, for group work, leisure time and networking</a:t>
            </a:r>
            <a:endParaRPr/>
          </a:p>
          <a:p>
            <a:pPr indent="-349758" lvl="0" marL="342900" rtl="0" algn="l">
              <a:spcBef>
                <a:spcPts val="1000"/>
              </a:spcBef>
              <a:spcAft>
                <a:spcPts val="0"/>
              </a:spcAft>
              <a:buSzPct val="79999"/>
              <a:buChar char="►"/>
            </a:pPr>
            <a:r>
              <a:rPr lang="en-US"/>
              <a:t>How to decorate: Row of tables near the wall, round table – for meeting and discussion, near the window – sofa and soft chairs, </a:t>
            </a:r>
            <a:endParaRPr/>
          </a:p>
          <a:p>
            <a:pPr indent="-349758" lvl="0" marL="342900" rtl="0" algn="l">
              <a:spcBef>
                <a:spcPts val="1000"/>
              </a:spcBef>
              <a:spcAft>
                <a:spcPts val="0"/>
              </a:spcAft>
              <a:buSzPct val="79999"/>
              <a:buChar char="►"/>
            </a:pPr>
            <a:r>
              <a:rPr lang="en-US"/>
              <a:t>To rent coffee-box, so that students can drink coffee and tea on the fee basis (may be to have negotiations with our canteen to service the machine, to provide cups, etc)</a:t>
            </a:r>
            <a:endParaRPr/>
          </a:p>
          <a:p>
            <a:pPr indent="-349758" lvl="0" marL="342900" rtl="0" algn="l">
              <a:spcBef>
                <a:spcPts val="1000"/>
              </a:spcBef>
              <a:spcAft>
                <a:spcPts val="0"/>
              </a:spcAft>
              <a:buSzPct val="79999"/>
              <a:buChar char="►"/>
            </a:pPr>
            <a:r>
              <a:rPr lang="en-US"/>
              <a:t>To buy new and nice furniture – tables, chairs, table for University finances </a:t>
            </a:r>
            <a:endParaRPr/>
          </a:p>
          <a:p>
            <a:pPr indent="-349758" lvl="0" marL="342900" rtl="0" algn="l">
              <a:spcBef>
                <a:spcPts val="1000"/>
              </a:spcBef>
              <a:spcAft>
                <a:spcPts val="0"/>
              </a:spcAft>
              <a:buSzPct val="79999"/>
              <a:buChar char="►"/>
            </a:pPr>
            <a:r>
              <a:rPr lang="en-US"/>
              <a:t>Develop design and put (HOW) on the walls informational materials with project logo and co-funded logo. </a:t>
            </a:r>
            <a:endParaRPr/>
          </a:p>
          <a:p>
            <a:pPr indent="-349758" lvl="0" marL="342900" rtl="0" algn="l">
              <a:spcBef>
                <a:spcPts val="1000"/>
              </a:spcBef>
              <a:spcAft>
                <a:spcPts val="0"/>
              </a:spcAft>
              <a:buSzPct val="79999"/>
              <a:buChar char="►"/>
            </a:pPr>
            <a:r>
              <a:rPr lang="en-US"/>
              <a:t>Flags to print on coloured papers</a:t>
            </a:r>
            <a:endParaRPr/>
          </a:p>
          <a:p>
            <a:pPr indent="-349758" lvl="0" marL="342900" rtl="0" algn="l">
              <a:spcBef>
                <a:spcPts val="1000"/>
              </a:spcBef>
              <a:spcAft>
                <a:spcPts val="0"/>
              </a:spcAft>
              <a:buSzPct val="79999"/>
              <a:buChar char="►"/>
            </a:pPr>
            <a:r>
              <a:rPr lang="en-US"/>
              <a:t>Information about countries on A4 papers – put on the walls</a:t>
            </a:r>
            <a:endParaRPr/>
          </a:p>
          <a:p>
            <a:pPr indent="-285750" lvl="0" marL="342900" rtl="0" algn="l">
              <a:spcBef>
                <a:spcPts val="1000"/>
              </a:spcBef>
              <a:spcAft>
                <a:spcPts val="0"/>
              </a:spcAft>
              <a:buSzPct val="79999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1"/>
          <p:cNvSpPr txBox="1"/>
          <p:nvPr>
            <p:ph type="title"/>
          </p:nvPr>
        </p:nvSpPr>
        <p:spPr>
          <a:xfrm>
            <a:off x="1391266" y="1033381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None/>
            </a:pPr>
            <a:r>
              <a:rPr lang="en-US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WP 2.2. Administrative procedures modernized</a:t>
            </a:r>
            <a:br>
              <a:rPr lang="en-US"/>
            </a:br>
            <a:r>
              <a:rPr lang="en-US"/>
              <a:t>International Student Guide</a:t>
            </a:r>
            <a:endParaRPr/>
          </a:p>
        </p:txBody>
      </p:sp>
      <p:pic>
        <p:nvPicPr>
          <p:cNvPr id="184" name="Google Shape;184;p41"/>
          <p:cNvPicPr preferRelativeResize="0"/>
          <p:nvPr/>
        </p:nvPicPr>
        <p:blipFill rotWithShape="1">
          <a:blip r:embed="rId3">
            <a:alphaModFix/>
          </a:blip>
          <a:srcRect b="4672" l="0" r="6142" t="9120"/>
          <a:stretch/>
        </p:blipFill>
        <p:spPr>
          <a:xfrm>
            <a:off x="4572000" y="2529588"/>
            <a:ext cx="7369463" cy="38074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Администратор\Documents\KROK\Erasmus+_new projects 2020\Infp for NEO\logo-4.jpg" id="185" name="Google Shape;185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33314" y="130702"/>
            <a:ext cx="1353055" cy="6719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Администратор\Documents\KROK\Erasmus+_new projects 2020\Collage CLIIMAN\cofundedErasmus.jpg" id="186" name="Google Shape;186;p41"/>
          <p:cNvPicPr preferRelativeResize="0"/>
          <p:nvPr/>
        </p:nvPicPr>
        <p:blipFill rotWithShape="1">
          <a:blip r:embed="rId5">
            <a:alphaModFix/>
          </a:blip>
          <a:srcRect b="0" l="0" r="27590" t="0"/>
          <a:stretch/>
        </p:blipFill>
        <p:spPr>
          <a:xfrm>
            <a:off x="0" y="0"/>
            <a:ext cx="2935705" cy="834189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41"/>
          <p:cNvSpPr txBox="1"/>
          <p:nvPr>
            <p:ph idx="1" type="body"/>
          </p:nvPr>
        </p:nvSpPr>
        <p:spPr>
          <a:xfrm>
            <a:off x="197087" y="2668772"/>
            <a:ext cx="3747592" cy="36682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ISG is prepared for newcomers, presented to students at the Welcome Day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2"/>
          <p:cNvSpPr txBox="1"/>
          <p:nvPr/>
        </p:nvSpPr>
        <p:spPr>
          <a:xfrm>
            <a:off x="249968" y="763500"/>
            <a:ext cx="1142256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578793"/>
                </a:solidFill>
                <a:latin typeface="Trebuchet MS"/>
                <a:ea typeface="Trebuchet MS"/>
                <a:cs typeface="Trebuchet MS"/>
                <a:sym typeface="Trebuchet MS"/>
              </a:rPr>
              <a:t>INFORMATION IN THE GUIDE</a:t>
            </a:r>
            <a:endParaRPr b="1" sz="2400">
              <a:solidFill>
                <a:srgbClr val="578793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3" name="Google Shape;193;p42"/>
          <p:cNvSpPr txBox="1"/>
          <p:nvPr/>
        </p:nvSpPr>
        <p:spPr>
          <a:xfrm>
            <a:off x="1230139" y="1322012"/>
            <a:ext cx="420215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70C0"/>
                </a:solidFill>
                <a:latin typeface="Jacques Francois Shadow"/>
                <a:ea typeface="Jacques Francois Shadow"/>
                <a:cs typeface="Jacques Francois Shadow"/>
                <a:sym typeface="Jacques Francois Shadow"/>
              </a:rPr>
              <a:t>Contact information  </a:t>
            </a:r>
            <a:endParaRPr b="1" sz="2000">
              <a:solidFill>
                <a:srgbClr val="0070C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4" name="Google Shape;194;p42"/>
          <p:cNvSpPr txBox="1"/>
          <p:nvPr/>
        </p:nvSpPr>
        <p:spPr>
          <a:xfrm>
            <a:off x="1030981" y="2170600"/>
            <a:ext cx="4202151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70C0"/>
                </a:solidFill>
                <a:latin typeface="Jacques Francois Shadow"/>
                <a:ea typeface="Jacques Francois Shadow"/>
                <a:cs typeface="Jacques Francois Shadow"/>
                <a:sym typeface="Jacques Francois Shadow"/>
              </a:rPr>
              <a:t>Academic and migration rules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5" name="Google Shape;195;p42"/>
          <p:cNvSpPr txBox="1"/>
          <p:nvPr/>
        </p:nvSpPr>
        <p:spPr>
          <a:xfrm>
            <a:off x="1056958" y="3391532"/>
            <a:ext cx="4202151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70C0"/>
                </a:solidFill>
                <a:latin typeface="Jacques Francois Shadow"/>
                <a:ea typeface="Jacques Francois Shadow"/>
                <a:cs typeface="Jacques Francois Shadow"/>
                <a:sym typeface="Jacques Francois Shadow"/>
              </a:rPr>
              <a:t>How educational process will go on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6" name="Google Shape;196;p42"/>
          <p:cNvSpPr txBox="1"/>
          <p:nvPr/>
        </p:nvSpPr>
        <p:spPr>
          <a:xfrm>
            <a:off x="1143547" y="4491237"/>
            <a:ext cx="4202151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70C0"/>
                </a:solidFill>
                <a:latin typeface="Jacques Francois Shadow"/>
                <a:ea typeface="Jacques Francois Shadow"/>
                <a:cs typeface="Jacques Francois Shadow"/>
                <a:sym typeface="Jacques Francois Shadow"/>
              </a:rPr>
              <a:t>What e-learning means krok uses for studies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97" name="Google Shape;197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805" y="1090613"/>
            <a:ext cx="1152525" cy="86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805" y="2086408"/>
            <a:ext cx="1152525" cy="86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2442" y="3194772"/>
            <a:ext cx="1152525" cy="86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4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9145" y="4398385"/>
            <a:ext cx="1152525" cy="8667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 выглядит как объект, гребень&#10;&#10;Автоматически созданное описание" id="201" name="Google Shape;201;p4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53440" y="1088290"/>
            <a:ext cx="1152525" cy="866775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42"/>
          <p:cNvSpPr txBox="1"/>
          <p:nvPr/>
        </p:nvSpPr>
        <p:spPr>
          <a:xfrm>
            <a:off x="7479680" y="1392338"/>
            <a:ext cx="420215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70C0"/>
                </a:solidFill>
                <a:latin typeface="Jacques Francois Shadow"/>
                <a:ea typeface="Jacques Francois Shadow"/>
                <a:cs typeface="Jacques Francois Shadow"/>
                <a:sym typeface="Jacques Francois Shadow"/>
              </a:rPr>
              <a:t>Opportunities at KROK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descr="Изображение выглядит как объект, гребень&#10;&#10;Автоматически созданное описание" id="203" name="Google Shape;203;p4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0349" y="5807493"/>
            <a:ext cx="1152525" cy="86677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42"/>
          <p:cNvSpPr txBox="1"/>
          <p:nvPr/>
        </p:nvSpPr>
        <p:spPr>
          <a:xfrm>
            <a:off x="1054634" y="5730543"/>
            <a:ext cx="42021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70C0"/>
                </a:solidFill>
                <a:latin typeface="Jacques Francois Shadow"/>
                <a:ea typeface="Jacques Francois Shadow"/>
                <a:cs typeface="Jacques Francois Shadow"/>
                <a:sym typeface="Jacques Francois Shadow"/>
              </a:rPr>
              <a:t>Information on DD, exchange programs</a:t>
            </a:r>
            <a:endParaRPr/>
          </a:p>
        </p:txBody>
      </p:sp>
      <p:pic>
        <p:nvPicPr>
          <p:cNvPr descr="Изображение выглядит как объект, гребень&#10;&#10;Автоматически созданное описание" id="205" name="Google Shape;205;p4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53439" y="2170676"/>
            <a:ext cx="1152525" cy="866775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42"/>
          <p:cNvSpPr txBox="1"/>
          <p:nvPr/>
        </p:nvSpPr>
        <p:spPr>
          <a:xfrm>
            <a:off x="7548952" y="2405451"/>
            <a:ext cx="420215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70C0"/>
                </a:solidFill>
                <a:latin typeface="Jacques Francois Shadow"/>
                <a:ea typeface="Jacques Francois Shadow"/>
                <a:cs typeface="Jacques Francois Shadow"/>
                <a:sym typeface="Jacques Francois Shadow"/>
              </a:rPr>
              <a:t>KROK </a:t>
            </a:r>
            <a:r>
              <a:rPr b="1" lang="en-US" sz="2000">
                <a:solidFill>
                  <a:srgbClr val="0070C0"/>
                </a:solidFill>
                <a:latin typeface="Jacques Francois Shadow"/>
                <a:ea typeface="Jacques Francois Shadow"/>
                <a:cs typeface="Jacques Francois Shadow"/>
                <a:sym typeface="Jacques Francois Shadow"/>
              </a:rPr>
              <a:t>facilities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descr="Изображение выглядит как объект, гребень&#10;&#10;Автоматически созданное описание" id="207" name="Google Shape;207;p4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66007" y="3486857"/>
            <a:ext cx="1152525" cy="866775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42"/>
          <p:cNvSpPr txBox="1"/>
          <p:nvPr/>
        </p:nvSpPr>
        <p:spPr>
          <a:xfrm>
            <a:off x="7670179" y="3738950"/>
            <a:ext cx="420215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70C0"/>
                </a:solidFill>
                <a:latin typeface="Jacques Francois Shadow"/>
                <a:ea typeface="Jacques Francois Shadow"/>
                <a:cs typeface="Jacques Francois Shadow"/>
                <a:sym typeface="Jacques Francois Shadow"/>
              </a:rPr>
              <a:t>T</a:t>
            </a:r>
            <a:r>
              <a:rPr b="1" lang="en-US" sz="2000">
                <a:solidFill>
                  <a:srgbClr val="0070C0"/>
                </a:solidFill>
                <a:latin typeface="Jacques Francois Shadow"/>
                <a:ea typeface="Jacques Francois Shadow"/>
                <a:cs typeface="Jacques Francois Shadow"/>
                <a:sym typeface="Jacques Francois Shadow"/>
              </a:rPr>
              <a:t>ips to stay in Kyiv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descr="Изображение выглядит как объект, гребень&#10;&#10;Автоматически созданное описание" id="209" name="Google Shape;209;p4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91984" y="4439356"/>
            <a:ext cx="1152525" cy="866775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42"/>
          <p:cNvSpPr txBox="1"/>
          <p:nvPr/>
        </p:nvSpPr>
        <p:spPr>
          <a:xfrm>
            <a:off x="7739451" y="4596199"/>
            <a:ext cx="420215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70C0"/>
                </a:solidFill>
                <a:latin typeface="Jacques Francois Shadow"/>
                <a:ea typeface="Jacques Francois Shadow"/>
                <a:cs typeface="Jacques Francois Shadow"/>
                <a:sym typeface="Jacques Francois Shadow"/>
              </a:rPr>
              <a:t>Do's and dont’s</a:t>
            </a:r>
            <a:endParaRPr/>
          </a:p>
        </p:txBody>
      </p:sp>
      <p:pic>
        <p:nvPicPr>
          <p:cNvPr descr="Изображение выглядит как объект, гребень&#10;&#10;Автоматически созданное описание" id="211" name="Google Shape;211;p4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91983" y="5504424"/>
            <a:ext cx="1152525" cy="866775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42"/>
          <p:cNvSpPr txBox="1"/>
          <p:nvPr/>
        </p:nvSpPr>
        <p:spPr>
          <a:xfrm>
            <a:off x="7765428" y="5730539"/>
            <a:ext cx="4202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70C0"/>
                </a:solidFill>
                <a:latin typeface="Jacques Francois Shadow"/>
                <a:ea typeface="Jacques Francois Shadow"/>
                <a:cs typeface="Jacques Francois Shadow"/>
                <a:sym typeface="Jacques Francois Shadow"/>
              </a:rPr>
              <a:t>Ukraine, </a:t>
            </a:r>
            <a:r>
              <a:rPr b="1" lang="en-US" sz="2000">
                <a:solidFill>
                  <a:srgbClr val="0070C0"/>
                </a:solidFill>
                <a:latin typeface="Jacques Francois Shadow"/>
                <a:ea typeface="Jacques Francois Shadow"/>
                <a:cs typeface="Jacques Francois Shadow"/>
                <a:sym typeface="Jacques Francois Shadow"/>
              </a:rPr>
              <a:t>Places to visit 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descr="C:\Users\Администратор\Documents\KROK\Erasmus+_new projects 2020\Collage CLIIMAN\cofundedErasmus.jpg" id="213" name="Google Shape;213;p42"/>
          <p:cNvPicPr preferRelativeResize="0"/>
          <p:nvPr/>
        </p:nvPicPr>
        <p:blipFill rotWithShape="1">
          <a:blip r:embed="rId7">
            <a:alphaModFix/>
          </a:blip>
          <a:srcRect b="0" l="0" r="27590" t="0"/>
          <a:stretch/>
        </p:blipFill>
        <p:spPr>
          <a:xfrm>
            <a:off x="0" y="0"/>
            <a:ext cx="2935705" cy="8341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Администратор\Documents\KROK\Erasmus+_new projects 2020\Infp for NEO\logo-4.jpg" id="214" name="Google Shape;214;p4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733314" y="130702"/>
            <a:ext cx="1353055" cy="6719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43"/>
          <p:cNvSpPr txBox="1"/>
          <p:nvPr>
            <p:ph type="title"/>
          </p:nvPr>
        </p:nvSpPr>
        <p:spPr>
          <a:xfrm>
            <a:off x="674914" y="578739"/>
            <a:ext cx="10058400" cy="7809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Buddy System </a:t>
            </a:r>
            <a:endParaRPr/>
          </a:p>
        </p:txBody>
      </p:sp>
      <p:sp>
        <p:nvSpPr>
          <p:cNvPr id="220" name="Google Shape;220;p43"/>
          <p:cNvSpPr txBox="1"/>
          <p:nvPr>
            <p:ph idx="1" type="body"/>
          </p:nvPr>
        </p:nvSpPr>
        <p:spPr>
          <a:xfrm>
            <a:off x="218499" y="1412928"/>
            <a:ext cx="374904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https://www.krok.edu.ua/ua/novini-ta-podiji/item/4376-buddy-mentors-are-wanted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Meeting with applicants is planned for end of October 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13 applicants – Ukrainians and International Students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Guide for Buddies is under development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Design and production of Merch is planned</a:t>
            </a:r>
            <a:endParaRPr/>
          </a:p>
          <a:p>
            <a:pPr indent="-251459" lvl="0" marL="34290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</p:txBody>
      </p:sp>
      <p:pic>
        <p:nvPicPr>
          <p:cNvPr descr="На зображенні може бути: 2 людини та текст «Co-funded by the Erasmus+ Programme of the European Union INTER ADIS University TROK BUDDY MENTORS AREWANTED»" id="221" name="Google Shape;221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90239" y="969198"/>
            <a:ext cx="4370705" cy="3013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43"/>
          <p:cNvPicPr preferRelativeResize="0"/>
          <p:nvPr/>
        </p:nvPicPr>
        <p:blipFill rotWithShape="1">
          <a:blip r:embed="rId5">
            <a:alphaModFix/>
          </a:blip>
          <a:srcRect b="9267" l="44271" r="20751" t="13528"/>
          <a:stretch/>
        </p:blipFill>
        <p:spPr>
          <a:xfrm>
            <a:off x="9767643" y="3982789"/>
            <a:ext cx="2193301" cy="2723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43"/>
          <p:cNvPicPr preferRelativeResize="0"/>
          <p:nvPr/>
        </p:nvPicPr>
        <p:blipFill rotWithShape="1">
          <a:blip r:embed="rId6">
            <a:alphaModFix/>
          </a:blip>
          <a:srcRect b="4200" l="44828" r="21439" t="22447"/>
          <a:stretch/>
        </p:blipFill>
        <p:spPr>
          <a:xfrm>
            <a:off x="3914629" y="2271824"/>
            <a:ext cx="3578976" cy="43775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Администратор\Documents\KROK\Erasmus+_new projects 2020\Infp for NEO\logo-4.jpg" id="224" name="Google Shape;224;p4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733314" y="130702"/>
            <a:ext cx="1353055" cy="6719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Администратор\Documents\KROK\Erasmus+_new projects 2020\Collage CLIIMAN\cofundedErasmus.jpg" id="225" name="Google Shape;225;p43"/>
          <p:cNvPicPr preferRelativeResize="0"/>
          <p:nvPr/>
        </p:nvPicPr>
        <p:blipFill rotWithShape="1">
          <a:blip r:embed="rId8">
            <a:alphaModFix/>
          </a:blip>
          <a:srcRect b="0" l="0" r="27590" t="0"/>
          <a:stretch/>
        </p:blipFill>
        <p:spPr>
          <a:xfrm>
            <a:off x="0" y="0"/>
            <a:ext cx="2935705" cy="8341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Немає опису." id="226" name="Google Shape;226;p4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359071" y="3491454"/>
            <a:ext cx="3408572" cy="25564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4"/>
          <p:cNvSpPr txBox="1"/>
          <p:nvPr>
            <p:ph type="title"/>
          </p:nvPr>
        </p:nvSpPr>
        <p:spPr>
          <a:xfrm>
            <a:off x="1892595" y="784054"/>
            <a:ext cx="7878726" cy="7073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None/>
            </a:pPr>
            <a:r>
              <a:rPr lang="en-US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WP 2.3.Roadmap of IS integration developed</a:t>
            </a:r>
            <a:br>
              <a:rPr lang="en-US"/>
            </a:br>
            <a:r>
              <a:rPr lang="en-US"/>
              <a:t>Calendar Plan</a:t>
            </a:r>
            <a:endParaRPr/>
          </a:p>
        </p:txBody>
      </p:sp>
      <p:sp>
        <p:nvSpPr>
          <p:cNvPr id="232" name="Google Shape;232;p44"/>
          <p:cNvSpPr txBox="1"/>
          <p:nvPr>
            <p:ph idx="1" type="body"/>
          </p:nvPr>
        </p:nvSpPr>
        <p:spPr>
          <a:xfrm>
            <a:off x="173842" y="1801154"/>
            <a:ext cx="7779729" cy="51423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10000"/>
          </a:bodyPr>
          <a:lstStyle/>
          <a:p>
            <a:pPr indent="-336042" lvl="0" marL="342900" rtl="0" algn="l">
              <a:spcBef>
                <a:spcPts val="0"/>
              </a:spcBef>
              <a:spcAft>
                <a:spcPts val="0"/>
              </a:spcAft>
              <a:buSzPct val="79999"/>
              <a:buChar char="►"/>
            </a:pPr>
            <a:r>
              <a:rPr lang="en-US"/>
              <a:t>Official events, Organizational issues of training of IS</a:t>
            </a:r>
            <a:endParaRPr/>
          </a:p>
          <a:p>
            <a:pPr indent="-336042" lvl="0" marL="342900" rtl="0" algn="l">
              <a:spcBef>
                <a:spcPts val="1000"/>
              </a:spcBef>
              <a:spcAft>
                <a:spcPts val="0"/>
              </a:spcAft>
              <a:buSzPct val="79999"/>
              <a:buChar char="►"/>
            </a:pPr>
            <a:r>
              <a:rPr lang="en-US"/>
              <a:t>Cultural events –national holidays</a:t>
            </a:r>
            <a:endParaRPr/>
          </a:p>
          <a:p>
            <a:pPr indent="-336042" lvl="0" marL="342900" rtl="0" algn="l">
              <a:spcBef>
                <a:spcPts val="1000"/>
              </a:spcBef>
              <a:spcAft>
                <a:spcPts val="0"/>
              </a:spcAft>
              <a:buSzPct val="79999"/>
              <a:buChar char="►"/>
            </a:pPr>
            <a:r>
              <a:rPr lang="en-US"/>
              <a:t>Welcome day – meeting university administration, managers that will work with IS,  tell about University, etc.</a:t>
            </a:r>
            <a:endParaRPr/>
          </a:p>
          <a:p>
            <a:pPr indent="-336042" lvl="0" marL="342900" rtl="0" algn="l">
              <a:spcBef>
                <a:spcPts val="1000"/>
              </a:spcBef>
              <a:spcAft>
                <a:spcPts val="0"/>
              </a:spcAft>
              <a:buSzPct val="79999"/>
              <a:buChar char="►"/>
            </a:pPr>
            <a:r>
              <a:rPr lang="en-US"/>
              <a:t>Involve lecturers for organization of excursions for IS</a:t>
            </a:r>
            <a:endParaRPr/>
          </a:p>
          <a:p>
            <a:pPr indent="-336042" lvl="0" marL="342900" rtl="0" algn="l">
              <a:spcBef>
                <a:spcPts val="1000"/>
              </a:spcBef>
              <a:spcAft>
                <a:spcPts val="0"/>
              </a:spcAft>
              <a:buSzPct val="79999"/>
              <a:buChar char="►"/>
            </a:pPr>
            <a:r>
              <a:rPr lang="en-US"/>
              <a:t>Structure: Upon arrival the meeting in group is organized, the schedule of meetings is Guides in different languages</a:t>
            </a:r>
            <a:endParaRPr/>
          </a:p>
          <a:p>
            <a:pPr indent="-336042" lvl="0" marL="342900" rtl="0" algn="l">
              <a:spcBef>
                <a:spcPts val="1000"/>
              </a:spcBef>
              <a:spcAft>
                <a:spcPts val="0"/>
              </a:spcAft>
              <a:buSzPct val="79999"/>
              <a:buChar char="►"/>
            </a:pPr>
            <a:r>
              <a:rPr lang="en-US"/>
              <a:t>Information about study programs at KROK – in different languages</a:t>
            </a:r>
            <a:endParaRPr/>
          </a:p>
          <a:p>
            <a:pPr indent="-336042" lvl="0" marL="342900" rtl="0" algn="l">
              <a:spcBef>
                <a:spcPts val="1000"/>
              </a:spcBef>
              <a:spcAft>
                <a:spcPts val="0"/>
              </a:spcAft>
              <a:buSzPct val="79999"/>
              <a:buChar char="►"/>
            </a:pPr>
            <a:r>
              <a:rPr lang="en-US"/>
              <a:t>Organization of city games,( group work, networking) (consider possibility for Online format in case of lockdown)</a:t>
            </a:r>
            <a:endParaRPr/>
          </a:p>
          <a:p>
            <a:pPr indent="-336042" lvl="0" marL="342900" rtl="0" algn="l">
              <a:spcBef>
                <a:spcPts val="1000"/>
              </a:spcBef>
              <a:spcAft>
                <a:spcPts val="0"/>
              </a:spcAft>
              <a:buSzPct val="79999"/>
              <a:buChar char="►"/>
            </a:pPr>
            <a:r>
              <a:rPr lang="en-US"/>
              <a:t>17 November Day of International Students</a:t>
            </a:r>
            <a:endParaRPr/>
          </a:p>
          <a:p>
            <a:pPr indent="-336042" lvl="0" marL="342900" rtl="0" algn="l">
              <a:spcBef>
                <a:spcPts val="1000"/>
              </a:spcBef>
              <a:spcAft>
                <a:spcPts val="0"/>
              </a:spcAft>
              <a:buSzPct val="79999"/>
              <a:buChar char="►"/>
            </a:pPr>
            <a:r>
              <a:rPr lang="en-US"/>
              <a:t>International Cultural Festival will be organized at KROK, May 2022 in the frameworks of INTERADIS</a:t>
            </a:r>
            <a:endParaRPr/>
          </a:p>
          <a:p>
            <a:pPr indent="-336042" lvl="0" marL="342900" rtl="0" algn="l">
              <a:spcBef>
                <a:spcPts val="1000"/>
              </a:spcBef>
              <a:spcAft>
                <a:spcPts val="0"/>
              </a:spcAft>
              <a:buSzPct val="79999"/>
              <a:buChar char="►"/>
            </a:pPr>
            <a:r>
              <a:rPr lang="en-US"/>
              <a:t>14 February, to prepare secret presents for better networking</a:t>
            </a:r>
            <a:endParaRPr/>
          </a:p>
          <a:p>
            <a:pPr indent="-336042" lvl="0" marL="342900" rtl="0" algn="l">
              <a:spcBef>
                <a:spcPts val="1000"/>
              </a:spcBef>
              <a:spcAft>
                <a:spcPts val="0"/>
              </a:spcAft>
              <a:buSzPct val="79999"/>
              <a:buChar char="►"/>
            </a:pPr>
            <a:r>
              <a:rPr lang="en-US"/>
              <a:t>Weeks of cuisine, 1 day of week. The student brings national meals and everybody tastes </a:t>
            </a:r>
            <a:endParaRPr/>
          </a:p>
          <a:p>
            <a:pPr indent="-336042" lvl="0" marL="342900" rtl="0" algn="l">
              <a:spcBef>
                <a:spcPts val="1000"/>
              </a:spcBef>
              <a:spcAft>
                <a:spcPts val="0"/>
              </a:spcAft>
              <a:buSzPct val="79999"/>
              <a:buChar char="►"/>
            </a:pPr>
            <a:r>
              <a:rPr lang="en-US"/>
              <a:t>List of important holidays per country (at least 1 important holiday for students of each country represented at KROK)</a:t>
            </a:r>
            <a:endParaRPr/>
          </a:p>
          <a:p>
            <a:pPr indent="-265176" lvl="0" marL="342900" rtl="0" algn="l">
              <a:spcBef>
                <a:spcPts val="1000"/>
              </a:spcBef>
              <a:spcAft>
                <a:spcPts val="0"/>
              </a:spcAft>
              <a:buSzPct val="79999"/>
              <a:buNone/>
            </a:pPr>
            <a:r>
              <a:t/>
            </a:r>
            <a:endParaRPr/>
          </a:p>
        </p:txBody>
      </p:sp>
      <p:pic>
        <p:nvPicPr>
          <p:cNvPr descr="C:\Users\Администратор\Documents\KROK\Erasmus+_new projects 2020\Infp for NEO\logo-4.jpg" id="233" name="Google Shape;233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33314" y="130702"/>
            <a:ext cx="1353055" cy="6719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Администратор\Documents\KROK\Erasmus+_new projects 2020\Collage CLIIMAN\cofundedErasmus.jpg" id="234" name="Google Shape;234;p44"/>
          <p:cNvPicPr preferRelativeResize="0"/>
          <p:nvPr/>
        </p:nvPicPr>
        <p:blipFill rotWithShape="1">
          <a:blip r:embed="rId4">
            <a:alphaModFix/>
          </a:blip>
          <a:srcRect b="0" l="0" r="27590" t="0"/>
          <a:stretch/>
        </p:blipFill>
        <p:spPr>
          <a:xfrm>
            <a:off x="0" y="18971"/>
            <a:ext cx="2935705" cy="834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44"/>
          <p:cNvPicPr preferRelativeResize="0"/>
          <p:nvPr/>
        </p:nvPicPr>
        <p:blipFill rotWithShape="1">
          <a:blip r:embed="rId5">
            <a:alphaModFix/>
          </a:blip>
          <a:srcRect b="5287" l="33103" r="35259" t="19156"/>
          <a:stretch/>
        </p:blipFill>
        <p:spPr>
          <a:xfrm>
            <a:off x="7726644" y="1491400"/>
            <a:ext cx="2818177" cy="3785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44"/>
          <p:cNvPicPr preferRelativeResize="0"/>
          <p:nvPr/>
        </p:nvPicPr>
        <p:blipFill rotWithShape="1">
          <a:blip r:embed="rId6">
            <a:alphaModFix/>
          </a:blip>
          <a:srcRect b="11473" l="30609" r="39041" t="15814"/>
          <a:stretch/>
        </p:blipFill>
        <p:spPr>
          <a:xfrm>
            <a:off x="9790553" y="3646967"/>
            <a:ext cx="2295816" cy="309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5"/>
          <p:cNvSpPr txBox="1"/>
          <p:nvPr>
            <p:ph type="title"/>
          </p:nvPr>
        </p:nvSpPr>
        <p:spPr>
          <a:xfrm>
            <a:off x="1097280" y="1030014"/>
            <a:ext cx="10058400" cy="7073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Welcome Day </a:t>
            </a:r>
            <a:endParaRPr/>
          </a:p>
        </p:txBody>
      </p:sp>
      <p:sp>
        <p:nvSpPr>
          <p:cNvPr id="242" name="Google Shape;242;p45"/>
          <p:cNvSpPr txBox="1"/>
          <p:nvPr>
            <p:ph idx="1" type="body"/>
          </p:nvPr>
        </p:nvSpPr>
        <p:spPr>
          <a:xfrm>
            <a:off x="205750" y="1845725"/>
            <a:ext cx="3961500" cy="4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Acquaintance</a:t>
            </a:r>
            <a:r>
              <a:rPr lang="en-US"/>
              <a:t> with KROK;</a:t>
            </a:r>
            <a:endParaRPr/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Migration/Academic rules;</a:t>
            </a:r>
            <a:endParaRPr/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E-learning means;</a:t>
            </a:r>
            <a:endParaRPr/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Presentation of INTERADIS project</a:t>
            </a:r>
            <a:endParaRPr/>
          </a:p>
        </p:txBody>
      </p:sp>
      <p:pic>
        <p:nvPicPr>
          <p:cNvPr descr="C:\Users\Администратор\Documents\KROK\Erasmus+_new projects 2020\Infp for NEO\logo-4.jpg" id="243" name="Google Shape;243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33314" y="130702"/>
            <a:ext cx="1353055" cy="6719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Администратор\Documents\KROK\Erasmus+_new projects 2020\Collage CLIIMAN\cofundedErasmus.jpg" id="244" name="Google Shape;244;p45"/>
          <p:cNvPicPr preferRelativeResize="0"/>
          <p:nvPr/>
        </p:nvPicPr>
        <p:blipFill rotWithShape="1">
          <a:blip r:embed="rId4">
            <a:alphaModFix/>
          </a:blip>
          <a:srcRect b="0" l="0" r="27590" t="0"/>
          <a:stretch/>
        </p:blipFill>
        <p:spPr>
          <a:xfrm>
            <a:off x="0" y="0"/>
            <a:ext cx="2935705" cy="834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13024" y="336003"/>
            <a:ext cx="2547775" cy="341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64299" y="1053185"/>
            <a:ext cx="3595827" cy="481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1550" y="3825625"/>
            <a:ext cx="3504699" cy="263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16076" y="3016600"/>
            <a:ext cx="5020800" cy="376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Грань">
  <a:themeElements>
    <a:clrScheme name="Синий и зеленый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2020-06-12T07:01:12Z</dcterms:created>
  <dc:creator>Администратор</dc:creator>
</cp:coreProperties>
</file>